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323" r:id="rId2"/>
    <p:sldId id="351" r:id="rId3"/>
    <p:sldId id="343" r:id="rId4"/>
    <p:sldId id="333" r:id="rId5"/>
    <p:sldId id="347" r:id="rId6"/>
    <p:sldId id="349" r:id="rId7"/>
    <p:sldId id="350" r:id="rId8"/>
    <p:sldId id="352" r:id="rId9"/>
    <p:sldId id="353" r:id="rId10"/>
    <p:sldId id="345" r:id="rId11"/>
    <p:sldId id="356" r:id="rId12"/>
    <p:sldId id="354" r:id="rId13"/>
    <p:sldId id="355" r:id="rId14"/>
    <p:sldId id="360" r:id="rId15"/>
    <p:sldId id="361" r:id="rId16"/>
    <p:sldId id="367" r:id="rId17"/>
    <p:sldId id="364" r:id="rId18"/>
    <p:sldId id="365" r:id="rId19"/>
    <p:sldId id="366" r:id="rId20"/>
    <p:sldId id="331" r:id="rId21"/>
    <p:sldId id="348" r:id="rId22"/>
    <p:sldId id="358" r:id="rId23"/>
  </p:sldIdLst>
  <p:sldSz cx="12192000" cy="6858000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F07"/>
    <a:srgbClr val="94A8B3"/>
    <a:srgbClr val="484189"/>
    <a:srgbClr val="D1DEEC"/>
    <a:srgbClr val="156BA7"/>
    <a:srgbClr val="62686F"/>
    <a:srgbClr val="360062"/>
    <a:srgbClr val="6307AF"/>
    <a:srgbClr val="8BB7F2"/>
    <a:srgbClr val="DDEAF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Vaalea tyyli 2 - Korostu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79408" autoAdjust="0"/>
  </p:normalViewPr>
  <p:slideViewPr>
    <p:cSldViewPr>
      <p:cViewPr>
        <p:scale>
          <a:sx n="86" d="100"/>
          <a:sy n="86" d="100"/>
        </p:scale>
        <p:origin x="780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86D4800B-8753-3B4F-97ED-321E73BD7EDB}" type="datetimeFigureOut">
              <a:rPr lang="fi-FI"/>
              <a:pPr>
                <a:defRPr/>
              </a:pPr>
              <a:t>6.6.2016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2AEE3D99-5224-E842-A8E5-E1EB0FE63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9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BD7201BD-9C11-AD45-9EF1-CE7B667A450D}" type="datetimeFigureOut">
              <a:rPr lang="fi-FI"/>
              <a:pPr>
                <a:defRPr/>
              </a:pPr>
              <a:t>6.6.2016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3405D274-9957-F14C-8EA2-7129B6347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86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is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EXIT in my </a:t>
            </a:r>
            <a:r>
              <a:rPr lang="fi-FI" baseline="0" dirty="0" err="1" smtClean="0"/>
              <a:t>presentation</a:t>
            </a:r>
            <a:r>
              <a:rPr lang="fi-FI" baseline="0" dirty="0" smtClean="0"/>
              <a:t>? </a:t>
            </a:r>
          </a:p>
          <a:p>
            <a:r>
              <a:rPr lang="fi-FI" baseline="0" dirty="0" err="1" smtClean="0"/>
              <a:t>Maybe</a:t>
            </a:r>
            <a:r>
              <a:rPr lang="fi-FI" baseline="0" dirty="0" smtClean="0"/>
              <a:t> EXIT </a:t>
            </a:r>
            <a:r>
              <a:rPr lang="fi-FI" baseline="0" dirty="0" err="1" smtClean="0"/>
              <a:t>from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library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systems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restrictions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current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systems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cataloquing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imposes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data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might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find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useful</a:t>
            </a:r>
            <a:r>
              <a:rPr lang="fi-FI" baseline="0" dirty="0" smtClean="0"/>
              <a:t>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29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IIt</a:t>
            </a:r>
            <a:r>
              <a:rPr lang="fi-FI" baseline="0" dirty="0" smtClean="0"/>
              <a:t> </a:t>
            </a:r>
            <a:r>
              <a:rPr lang="fi-FI" baseline="0" dirty="0" smtClean="0"/>
              <a:t>is </a:t>
            </a:r>
            <a:r>
              <a:rPr lang="fi-FI" baseline="0" dirty="0" err="1" smtClean="0"/>
              <a:t>actually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small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you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couldn’t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even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tell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not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smtClean="0"/>
              <a:t>LCD dataset.</a:t>
            </a:r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001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aseline="0" dirty="0" err="1" smtClean="0"/>
              <a:t>This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LCD dataset. </a:t>
            </a:r>
            <a:endParaRPr lang="fi-FI" baseline="0" dirty="0" smtClean="0"/>
          </a:p>
          <a:p>
            <a:r>
              <a:rPr lang="fi-FI" baseline="0" dirty="0" smtClean="0"/>
              <a:t>I </a:t>
            </a:r>
            <a:r>
              <a:rPr lang="fi-FI" baseline="0" dirty="0" err="1" smtClean="0"/>
              <a:t>wanna</a:t>
            </a:r>
            <a:r>
              <a:rPr lang="fi-FI" baseline="0" dirty="0" smtClean="0"/>
              <a:t> Jon Oliver for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joke</a:t>
            </a:r>
            <a:r>
              <a:rPr lang="fi-FI" baseline="0" dirty="0" smtClean="0"/>
              <a:t>. </a:t>
            </a:r>
            <a:r>
              <a:rPr lang="fi-FI" baseline="0" dirty="0" err="1" smtClean="0"/>
              <a:t>Moving</a:t>
            </a:r>
            <a:r>
              <a:rPr lang="fi-FI" baseline="0" dirty="0" smtClean="0"/>
              <a:t> on. </a:t>
            </a:r>
            <a:r>
              <a:rPr lang="fi-FI" baseline="0" dirty="0" err="1" smtClean="0"/>
              <a:t>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bigger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picture</a:t>
            </a:r>
            <a:r>
              <a:rPr lang="fi-FI" baseline="0" dirty="0" smtClean="0"/>
              <a:t>?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62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How </a:t>
            </a:r>
            <a:r>
              <a:rPr lang="fi-FI" dirty="0" err="1" smtClean="0"/>
              <a:t>can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make</a:t>
            </a:r>
            <a:r>
              <a:rPr lang="fi-FI" baseline="0" dirty="0" smtClean="0"/>
              <a:t> LCD </a:t>
            </a:r>
            <a:r>
              <a:rPr lang="fi-FI" baseline="0" dirty="0" err="1" smtClean="0"/>
              <a:t>part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something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bigger</a:t>
            </a:r>
            <a:r>
              <a:rPr lang="fi-FI" baseline="0" dirty="0" smtClean="0"/>
              <a:t>?</a:t>
            </a:r>
            <a:endParaRPr lang="fi-FI" dirty="0" smtClean="0"/>
          </a:p>
          <a:p>
            <a:r>
              <a:rPr lang="fi-FI" dirty="0" smtClean="0"/>
              <a:t>And </a:t>
            </a:r>
            <a:r>
              <a:rPr lang="fi-FI" dirty="0" smtClean="0"/>
              <a:t>no,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not</a:t>
            </a:r>
            <a:r>
              <a:rPr lang="fi-FI" baseline="0" dirty="0" smtClean="0"/>
              <a:t> a </a:t>
            </a:r>
            <a:r>
              <a:rPr lang="fi-FI" baseline="0" dirty="0" err="1" smtClean="0"/>
              <a:t>mistake</a:t>
            </a:r>
            <a:r>
              <a:rPr lang="fi-FI" baseline="0" dirty="0" smtClean="0"/>
              <a:t>. </a:t>
            </a:r>
            <a:r>
              <a:rPr lang="fi-FI" dirty="0" err="1" smtClean="0"/>
              <a:t>T</a:t>
            </a:r>
            <a:r>
              <a:rPr lang="fi-FI" baseline="0" dirty="0" err="1" smtClean="0"/>
              <a:t>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first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one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actually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LCD.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345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 smtClean="0"/>
              <a:t>Too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often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data </a:t>
            </a:r>
            <a:r>
              <a:rPr lang="fi-FI" baseline="0" dirty="0" err="1" smtClean="0"/>
              <a:t>or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know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where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get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data, </a:t>
            </a:r>
            <a:r>
              <a:rPr lang="fi-FI" baseline="0" dirty="0" err="1" smtClean="0"/>
              <a:t>but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there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something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missing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between</a:t>
            </a:r>
            <a:r>
              <a:rPr lang="fi-FI" baseline="0" dirty="0" smtClean="0"/>
              <a:t>. </a:t>
            </a:r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607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And </a:t>
            </a:r>
            <a:r>
              <a:rPr lang="fi-FI" dirty="0" err="1" smtClean="0"/>
              <a:t>this</a:t>
            </a:r>
            <a:r>
              <a:rPr lang="fi-FI" dirty="0" smtClean="0"/>
              <a:t> is </a:t>
            </a:r>
            <a:r>
              <a:rPr lang="fi-FI" dirty="0" err="1" smtClean="0"/>
              <a:t>how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end-user’s</a:t>
            </a:r>
            <a:r>
              <a:rPr lang="fi-FI" baseline="0" dirty="0" smtClean="0"/>
              <a:t> UI </a:t>
            </a:r>
            <a:r>
              <a:rPr lang="fi-FI" baseline="0" dirty="0" err="1" smtClean="0"/>
              <a:t>currently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looks</a:t>
            </a:r>
            <a:r>
              <a:rPr lang="fi-FI" baseline="0" dirty="0" smtClean="0"/>
              <a:t>. </a:t>
            </a:r>
            <a:r>
              <a:rPr lang="fi-FI" baseline="0" dirty="0" err="1" smtClean="0"/>
              <a:t>This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first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prototype</a:t>
            </a:r>
            <a:r>
              <a:rPr lang="fi-FI" baseline="0" dirty="0" smtClean="0"/>
              <a:t>.</a:t>
            </a:r>
          </a:p>
          <a:p>
            <a:r>
              <a:rPr lang="fi-FI" baseline="0" dirty="0" smtClean="0"/>
              <a:t>Powered </a:t>
            </a:r>
            <a:r>
              <a:rPr lang="fi-FI" baseline="0" dirty="0" err="1" smtClean="0"/>
              <a:t>by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UHOD </a:t>
            </a:r>
            <a:r>
              <a:rPr lang="fi-FI" baseline="0" dirty="0" err="1" smtClean="0"/>
              <a:t>infrastructure</a:t>
            </a:r>
            <a:r>
              <a:rPr lang="fi-FI" baseline="0" dirty="0" smtClean="0"/>
              <a:t>.</a:t>
            </a:r>
          </a:p>
          <a:p>
            <a:endParaRPr lang="fi-FI" baseline="0" dirty="0" smtClean="0"/>
          </a:p>
          <a:p>
            <a:r>
              <a:rPr lang="fi-FI" baseline="0" dirty="0" err="1" smtClean="0"/>
              <a:t>Research</a:t>
            </a:r>
            <a:r>
              <a:rPr lang="fi-FI" baseline="0" dirty="0" smtClean="0"/>
              <a:t> team is </a:t>
            </a:r>
            <a:r>
              <a:rPr lang="fi-FI" baseline="0" dirty="0" err="1" smtClean="0"/>
              <a:t>already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using</a:t>
            </a:r>
            <a:r>
              <a:rPr lang="fi-FI" baseline="0" dirty="0" smtClean="0"/>
              <a:t> it for </a:t>
            </a:r>
            <a:r>
              <a:rPr lang="fi-FI" baseline="0" dirty="0" err="1" smtClean="0"/>
              <a:t>checking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status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database</a:t>
            </a:r>
            <a:r>
              <a:rPr lang="fi-FI" baseline="0" dirty="0" smtClean="0"/>
              <a:t>.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657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And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nice</a:t>
            </a:r>
            <a:r>
              <a:rPr lang="fi-FI" dirty="0" smtClean="0"/>
              <a:t> </a:t>
            </a:r>
            <a:r>
              <a:rPr lang="fi-FI" dirty="0" err="1" smtClean="0"/>
              <a:t>thing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connection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between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datasetdescription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publication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come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from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any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systems</a:t>
            </a:r>
            <a:r>
              <a:rPr lang="fi-FI" baseline="0" dirty="0" smtClean="0"/>
              <a:t>.</a:t>
            </a:r>
          </a:p>
          <a:p>
            <a:r>
              <a:rPr lang="fi-FI" baseline="0" dirty="0" smtClean="0"/>
              <a:t>If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CRIS is </a:t>
            </a:r>
            <a:r>
              <a:rPr lang="fi-FI" baseline="0" dirty="0" err="1" smtClean="0"/>
              <a:t>not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up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task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linking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datasets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publications</a:t>
            </a:r>
            <a:r>
              <a:rPr lang="fi-FI" baseline="0" dirty="0" smtClean="0"/>
              <a:t>. No </a:t>
            </a:r>
            <a:r>
              <a:rPr lang="fi-FI" baseline="0" dirty="0" err="1" smtClean="0"/>
              <a:t>worries</a:t>
            </a:r>
            <a:r>
              <a:rPr lang="fi-FI" baseline="0" dirty="0" smtClean="0"/>
              <a:t>, LCD </a:t>
            </a:r>
            <a:r>
              <a:rPr lang="fi-FI" baseline="0" dirty="0" err="1" smtClean="0"/>
              <a:t>can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use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add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publication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identifiers</a:t>
            </a:r>
            <a:r>
              <a:rPr lang="fi-FI" baseline="0" dirty="0" smtClean="0"/>
              <a:t> </a:t>
            </a:r>
          </a:p>
          <a:p>
            <a:endParaRPr lang="fi-FI" baseline="0" dirty="0" smtClean="0"/>
          </a:p>
          <a:p>
            <a:r>
              <a:rPr lang="fi-FI" baseline="0" dirty="0" err="1" smtClean="0"/>
              <a:t>Referring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Karen </a:t>
            </a:r>
            <a:r>
              <a:rPr lang="fi-FI" baseline="0" dirty="0" err="1" smtClean="0"/>
              <a:t>Coyle’s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talk</a:t>
            </a:r>
            <a:r>
              <a:rPr lang="fi-FI" baseline="0" dirty="0" smtClean="0"/>
              <a:t> </a:t>
            </a:r>
            <a:r>
              <a:rPr lang="fi-FI" baseline="0" dirty="0" err="1" smtClean="0"/>
              <a:t>yesterday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could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use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any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system</a:t>
            </a:r>
            <a:r>
              <a:rPr lang="fi-FI" baseline="0" dirty="0" smtClean="0"/>
              <a:t> (</a:t>
            </a:r>
            <a:r>
              <a:rPr lang="fi-FI" baseline="0" dirty="0" err="1" smtClean="0"/>
              <a:t>another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callimachus</a:t>
            </a:r>
            <a:r>
              <a:rPr lang="fi-FI" baseline="0" dirty="0" smtClean="0"/>
              <a:t>, SMW, </a:t>
            </a:r>
            <a:r>
              <a:rPr lang="fi-FI" baseline="0" dirty="0" err="1" smtClean="0"/>
              <a:t>excell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files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whatever</a:t>
            </a:r>
            <a:r>
              <a:rPr lang="fi-FI" baseline="0" dirty="0" smtClean="0"/>
              <a:t>) to </a:t>
            </a:r>
            <a:r>
              <a:rPr lang="fi-FI" baseline="0" dirty="0" err="1" smtClean="0"/>
              <a:t>maintain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more</a:t>
            </a:r>
            <a:r>
              <a:rPr lang="fi-FI" baseline="0" dirty="0" smtClean="0"/>
              <a:t> ”</a:t>
            </a:r>
            <a:r>
              <a:rPr lang="fi-FI" baseline="0" dirty="0" err="1" smtClean="0"/>
              <a:t>creative</a:t>
            </a:r>
            <a:r>
              <a:rPr lang="fi-FI" baseline="0" dirty="0" smtClean="0"/>
              <a:t>” </a:t>
            </a:r>
            <a:r>
              <a:rPr lang="fi-FI" baseline="0" dirty="0" err="1" smtClean="0"/>
              <a:t>relationships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any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resources</a:t>
            </a:r>
            <a:r>
              <a:rPr lang="fi-FI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330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Let</a:t>
            </a:r>
            <a:r>
              <a:rPr lang="fi-FI" baseline="0" dirty="0" err="1" smtClean="0"/>
              <a:t>’s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say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example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somebody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wants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use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grammar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concepts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from</a:t>
            </a:r>
            <a:r>
              <a:rPr lang="fi-FI" baseline="0" dirty="0" smtClean="0"/>
              <a:t> LCD in </a:t>
            </a:r>
            <a:r>
              <a:rPr lang="fi-FI" baseline="0" dirty="0" err="1" smtClean="0"/>
              <a:t>their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own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application</a:t>
            </a:r>
            <a:r>
              <a:rPr lang="fi-FI" baseline="0" dirty="0" smtClean="0"/>
              <a:t> (auto-</a:t>
            </a:r>
            <a:r>
              <a:rPr lang="fi-FI" baseline="0" dirty="0" err="1" smtClean="0"/>
              <a:t>complete</a:t>
            </a:r>
            <a:r>
              <a:rPr lang="fi-FI" baseline="0" dirty="0" smtClean="0"/>
              <a:t>).</a:t>
            </a:r>
          </a:p>
          <a:p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average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web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developer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not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going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use</a:t>
            </a:r>
            <a:r>
              <a:rPr lang="fi-FI" baseline="0" dirty="0" smtClean="0"/>
              <a:t> SPARQL </a:t>
            </a:r>
            <a:r>
              <a:rPr lang="fi-FI" baseline="0" dirty="0" err="1" smtClean="0"/>
              <a:t>endpoint</a:t>
            </a:r>
            <a:r>
              <a:rPr lang="fi-FI" baseline="0" dirty="0" smtClean="0"/>
              <a:t>. He </a:t>
            </a:r>
            <a:r>
              <a:rPr lang="fi-FI" baseline="0" dirty="0" err="1" smtClean="0"/>
              <a:t>or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she</a:t>
            </a:r>
            <a:r>
              <a:rPr lang="fi-FI" baseline="0" dirty="0" smtClean="0"/>
              <a:t> just </a:t>
            </a:r>
            <a:r>
              <a:rPr lang="fi-FI" baseline="0" dirty="0" err="1" smtClean="0"/>
              <a:t>wants</a:t>
            </a:r>
            <a:r>
              <a:rPr lang="fi-FI" baseline="0" dirty="0" smtClean="0"/>
              <a:t> an URL to </a:t>
            </a:r>
            <a:r>
              <a:rPr lang="fi-FI" baseline="0" dirty="0" err="1" smtClean="0"/>
              <a:t>call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from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autocomplete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component</a:t>
            </a:r>
            <a:r>
              <a:rPr lang="fi-FI" baseline="0" dirty="0" smtClean="0"/>
              <a:t>. </a:t>
            </a:r>
          </a:p>
          <a:p>
            <a:r>
              <a:rPr lang="fi-FI" baseline="0" dirty="0" err="1" smtClean="0"/>
              <a:t>This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could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actually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implemented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using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same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service</a:t>
            </a:r>
            <a:r>
              <a:rPr lang="fi-FI" baseline="0" dirty="0" smtClean="0"/>
              <a:t> as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LCD </a:t>
            </a:r>
            <a:r>
              <a:rPr lang="fi-FI" baseline="0" dirty="0" err="1" smtClean="0"/>
              <a:t>enduser</a:t>
            </a:r>
            <a:r>
              <a:rPr lang="fi-FI" baseline="0" dirty="0" smtClean="0"/>
              <a:t> UI, </a:t>
            </a:r>
            <a:r>
              <a:rPr lang="fi-FI" baseline="0" dirty="0" err="1" smtClean="0"/>
              <a:t>but</a:t>
            </a:r>
            <a:r>
              <a:rPr lang="fi-FI" baseline="0" dirty="0" smtClean="0"/>
              <a:t> it </a:t>
            </a:r>
            <a:r>
              <a:rPr lang="fi-FI" baseline="0" dirty="0" err="1" smtClean="0"/>
              <a:t>could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another</a:t>
            </a:r>
            <a:r>
              <a:rPr lang="fi-FI" baseline="0" dirty="0" smtClean="0"/>
              <a:t> data </a:t>
            </a:r>
            <a:r>
              <a:rPr lang="fi-FI" baseline="0" dirty="0" err="1" smtClean="0"/>
              <a:t>service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dedicated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particular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use</a:t>
            </a:r>
            <a:r>
              <a:rPr lang="fi-FI" baseline="0" dirty="0" smtClean="0"/>
              <a:t> case. </a:t>
            </a:r>
          </a:p>
          <a:p>
            <a:endParaRPr lang="fi-FI" baseline="0" dirty="0" smtClean="0"/>
          </a:p>
          <a:p>
            <a:r>
              <a:rPr lang="fi-FI" baseline="0" dirty="0" smtClean="0"/>
              <a:t>How </a:t>
            </a:r>
            <a:r>
              <a:rPr lang="fi-FI" baseline="0" dirty="0" err="1" smtClean="0"/>
              <a:t>this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implemented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efficiently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another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story</a:t>
            </a:r>
            <a:r>
              <a:rPr lang="fi-FI" baseline="0" dirty="0" smtClean="0"/>
              <a:t>, I </a:t>
            </a:r>
            <a:r>
              <a:rPr lang="fi-FI" baseline="0" dirty="0" err="1" smtClean="0"/>
              <a:t>will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come</a:t>
            </a:r>
            <a:r>
              <a:rPr lang="fi-FI" baseline="0" dirty="0" smtClean="0"/>
              <a:t> to it </a:t>
            </a:r>
            <a:r>
              <a:rPr lang="fi-FI" baseline="0" dirty="0" err="1" smtClean="0"/>
              <a:t>shortly</a:t>
            </a:r>
            <a:r>
              <a:rPr lang="fi-FI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708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Scientific</a:t>
            </a:r>
            <a:r>
              <a:rPr lang="fi-FI" dirty="0" smtClean="0"/>
              <a:t> </a:t>
            </a:r>
            <a:r>
              <a:rPr lang="fi-FI" dirty="0" err="1" smtClean="0"/>
              <a:t>impact</a:t>
            </a:r>
            <a:r>
              <a:rPr lang="fi-FI" baseline="0" dirty="0" smtClean="0"/>
              <a:t> – </a:t>
            </a:r>
            <a:r>
              <a:rPr lang="fi-FI" baseline="0" dirty="0" err="1" smtClean="0"/>
              <a:t>Too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soon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say</a:t>
            </a:r>
            <a:r>
              <a:rPr lang="fi-FI" baseline="0" dirty="0" smtClean="0"/>
              <a:t>.</a:t>
            </a:r>
          </a:p>
          <a:p>
            <a:r>
              <a:rPr lang="fi-FI" baseline="0" dirty="0" smtClean="0"/>
              <a:t>LCD is </a:t>
            </a:r>
            <a:r>
              <a:rPr lang="fi-FI" baseline="0" dirty="0" err="1" smtClean="0"/>
              <a:t>growing</a:t>
            </a:r>
            <a:r>
              <a:rPr lang="fi-FI" baseline="0" dirty="0" smtClean="0"/>
              <a:t>. </a:t>
            </a:r>
            <a:r>
              <a:rPr lang="fi-FI" baseline="0" dirty="0" err="1" smtClean="0"/>
              <a:t>Usage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will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expand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beyond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research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group</a:t>
            </a:r>
            <a:r>
              <a:rPr lang="fi-FI" baseline="0" dirty="0" smtClean="0"/>
              <a:t>.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501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Not</a:t>
            </a:r>
            <a:r>
              <a:rPr lang="fi-FI" dirty="0" smtClean="0"/>
              <a:t> just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collaboration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with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research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group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but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library</a:t>
            </a:r>
            <a:r>
              <a:rPr lang="fi-FI" baseline="0" dirty="0" smtClean="0"/>
              <a:t> as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trusted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provider</a:t>
            </a:r>
            <a:r>
              <a:rPr lang="fi-FI" baseline="0" dirty="0" smtClean="0"/>
              <a:t> of data </a:t>
            </a:r>
            <a:r>
              <a:rPr lang="fi-FI" baseline="0" dirty="0" err="1" smtClean="0"/>
              <a:t>services</a:t>
            </a:r>
            <a:r>
              <a:rPr lang="fi-FI" baseline="0" dirty="0" smtClean="0"/>
              <a:t>.</a:t>
            </a:r>
          </a:p>
          <a:p>
            <a:r>
              <a:rPr lang="fi-FI" baseline="0" dirty="0" smtClean="0"/>
              <a:t>For </a:t>
            </a:r>
            <a:r>
              <a:rPr lang="fi-FI" baseline="0" dirty="0" err="1" smtClean="0"/>
              <a:t>example</a:t>
            </a:r>
            <a:r>
              <a:rPr lang="fi-FI" baseline="0" dirty="0" smtClean="0"/>
              <a:t> CRIS. </a:t>
            </a:r>
            <a:r>
              <a:rPr lang="fi-FI" baseline="0" dirty="0" err="1" smtClean="0"/>
              <a:t>They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data, </a:t>
            </a:r>
            <a:r>
              <a:rPr lang="fi-FI" baseline="0" dirty="0" err="1" smtClean="0"/>
              <a:t>but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need</a:t>
            </a:r>
            <a:r>
              <a:rPr lang="fi-FI" baseline="0" dirty="0" smtClean="0"/>
              <a:t> help in </a:t>
            </a:r>
            <a:r>
              <a:rPr lang="fi-FI" baseline="0" dirty="0" err="1" smtClean="0"/>
              <a:t>adding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approriate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links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exporting</a:t>
            </a:r>
            <a:r>
              <a:rPr lang="fi-FI" baseline="0" dirty="0" smtClean="0"/>
              <a:t> it out </a:t>
            </a:r>
            <a:r>
              <a:rPr lang="fi-FI" baseline="0" dirty="0" err="1" smtClean="0"/>
              <a:t>with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certain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aggregations</a:t>
            </a:r>
            <a:r>
              <a:rPr lang="fi-FI" baseline="0" dirty="0" smtClean="0"/>
              <a:t> and in a </a:t>
            </a:r>
            <a:r>
              <a:rPr lang="fi-FI" baseline="0" dirty="0" err="1" smtClean="0"/>
              <a:t>certain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format</a:t>
            </a:r>
            <a:r>
              <a:rPr lang="fi-FI" baseline="0" dirty="0" smtClean="0"/>
              <a:t>.</a:t>
            </a:r>
          </a:p>
          <a:p>
            <a:endParaRPr lang="fi-FI" baseline="0" dirty="0" smtClean="0"/>
          </a:p>
          <a:p>
            <a:r>
              <a:rPr lang="fi-FI" baseline="0" dirty="0" err="1" smtClean="0"/>
              <a:t>Scientific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conferences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other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like</a:t>
            </a:r>
            <a:r>
              <a:rPr lang="fi-FI" baseline="0" dirty="0" smtClean="0"/>
              <a:t> ELAG</a:t>
            </a:r>
          </a:p>
          <a:p>
            <a:endParaRPr lang="fi-FI" baseline="0" dirty="0" smtClean="0"/>
          </a:p>
          <a:p>
            <a:r>
              <a:rPr lang="fi-FI" baseline="0" dirty="0" err="1" smtClean="0"/>
              <a:t>Related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national</a:t>
            </a:r>
            <a:r>
              <a:rPr lang="fi-FI" baseline="0" dirty="0" smtClean="0"/>
              <a:t> Open Science and </a:t>
            </a:r>
            <a:r>
              <a:rPr lang="fi-FI" baseline="0" dirty="0" err="1" smtClean="0"/>
              <a:t>Research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initiative</a:t>
            </a:r>
            <a:r>
              <a:rPr lang="fi-FI" baseline="0" dirty="0" smtClean="0"/>
              <a:t>. </a:t>
            </a:r>
          </a:p>
          <a:p>
            <a:endParaRPr lang="fi-FI" baseline="0" dirty="0" smtClean="0"/>
          </a:p>
          <a:p>
            <a:r>
              <a:rPr lang="fi-FI" baseline="0" dirty="0" smtClean="0"/>
              <a:t>ATTX is an </a:t>
            </a:r>
            <a:r>
              <a:rPr lang="fi-FI" baseline="0" dirty="0" err="1" smtClean="0"/>
              <a:t>interesting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project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goiing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be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dealing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with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research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related</a:t>
            </a:r>
            <a:r>
              <a:rPr lang="fi-FI" baseline="0" dirty="0" smtClean="0"/>
              <a:t> data and it </a:t>
            </a:r>
            <a:r>
              <a:rPr lang="fi-FI" baseline="0" dirty="0" err="1" smtClean="0"/>
              <a:t>will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take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ideas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behind</a:t>
            </a:r>
            <a:r>
              <a:rPr lang="fi-FI" baseline="0" dirty="0" smtClean="0"/>
              <a:t> UHOD </a:t>
            </a:r>
            <a:r>
              <a:rPr lang="fi-FI" baseline="0" dirty="0" err="1" smtClean="0"/>
              <a:t>concept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level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creating</a:t>
            </a:r>
            <a:r>
              <a:rPr lang="fi-FI" baseline="0" dirty="0" smtClean="0"/>
              <a:t> software for </a:t>
            </a:r>
            <a:r>
              <a:rPr lang="fi-FI" baseline="0" dirty="0" err="1" smtClean="0"/>
              <a:t>cloud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deployed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container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based</a:t>
            </a:r>
            <a:r>
              <a:rPr lang="fi-FI" baseline="0" dirty="0" smtClean="0"/>
              <a:t> data </a:t>
            </a:r>
            <a:r>
              <a:rPr lang="fi-FI" baseline="0" dirty="0" err="1" smtClean="0"/>
              <a:t>service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infrastructure</a:t>
            </a:r>
            <a:r>
              <a:rPr lang="fi-FI" baseline="0" dirty="0" smtClean="0"/>
              <a:t>. </a:t>
            </a:r>
            <a:r>
              <a:rPr lang="fi-FI" baseline="0" dirty="0" err="1" smtClean="0"/>
              <a:t>But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topic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another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time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maybe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another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conference</a:t>
            </a:r>
            <a:r>
              <a:rPr lang="fi-FI" baseline="0" dirty="0" smtClean="0"/>
              <a:t>. </a:t>
            </a:r>
            <a:r>
              <a:rPr lang="fi-FI" baseline="0" dirty="0" err="1" smtClean="0"/>
              <a:t>Who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knows</a:t>
            </a:r>
            <a:r>
              <a:rPr lang="fi-FI" baseline="0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17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Things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be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discussed</a:t>
            </a:r>
            <a:r>
              <a:rPr lang="fi-FI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fi-FI" baseline="0" dirty="0" smtClean="0"/>
              <a:t>LCD</a:t>
            </a:r>
          </a:p>
          <a:p>
            <a:pPr marL="628650" lvl="1" indent="-171450">
              <a:buFontTx/>
              <a:buChar char="-"/>
            </a:pPr>
            <a:r>
              <a:rPr lang="fi-FI" baseline="0" dirty="0" smtClean="0"/>
              <a:t>Technology</a:t>
            </a:r>
          </a:p>
          <a:p>
            <a:pPr marL="628650" lvl="1" indent="-171450">
              <a:buFontTx/>
              <a:buChar char="-"/>
            </a:pPr>
            <a:r>
              <a:rPr lang="fi-FI" baseline="0" dirty="0" smtClean="0"/>
              <a:t>Data</a:t>
            </a:r>
          </a:p>
          <a:p>
            <a:pPr marL="628650" lvl="1" indent="-171450">
              <a:buFontTx/>
              <a:buChar char="-"/>
            </a:pPr>
            <a:r>
              <a:rPr lang="fi-FI" baseline="0" dirty="0" err="1" smtClean="0"/>
              <a:t>Views</a:t>
            </a:r>
            <a:endParaRPr lang="fi-FI" baseline="0" dirty="0" smtClean="0"/>
          </a:p>
          <a:p>
            <a:pPr marL="171450" lvl="0" indent="-171450">
              <a:buFontTx/>
              <a:buChar char="-"/>
            </a:pPr>
            <a:r>
              <a:rPr lang="fi-FI" baseline="0" dirty="0" smtClean="0"/>
              <a:t>Library as a data </a:t>
            </a:r>
            <a:r>
              <a:rPr lang="fi-FI" baseline="0" dirty="0" err="1" smtClean="0"/>
              <a:t>hub</a:t>
            </a:r>
            <a:endParaRPr lang="fi-FI" baseline="0" dirty="0" smtClean="0"/>
          </a:p>
          <a:p>
            <a:pPr marL="628650" lvl="1" indent="-171450">
              <a:buFontTx/>
              <a:buChar char="-"/>
            </a:pPr>
            <a:r>
              <a:rPr lang="fi-FI" baseline="0" dirty="0" smtClean="0"/>
              <a:t>UHOD </a:t>
            </a:r>
            <a:r>
              <a:rPr lang="fi-FI" baseline="0" dirty="0" err="1" smtClean="0"/>
              <a:t>concept</a:t>
            </a:r>
            <a:endParaRPr lang="fi-FI" baseline="0" dirty="0" smtClean="0"/>
          </a:p>
          <a:p>
            <a:pPr marL="0" lvl="0" indent="0">
              <a:buFontTx/>
              <a:buNone/>
            </a:pPr>
            <a:endParaRPr lang="fi-FI" baseline="0" dirty="0" smtClean="0"/>
          </a:p>
          <a:p>
            <a:pPr marL="0" lvl="0" indent="0">
              <a:buFontTx/>
              <a:buNone/>
            </a:pPr>
            <a:r>
              <a:rPr lang="fi-FI" baseline="0" dirty="0" smtClean="0"/>
              <a:t>And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reason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this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page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left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blank</a:t>
            </a:r>
            <a:r>
              <a:rPr lang="fi-FI" baseline="0" dirty="0" smtClean="0"/>
              <a:t>, is to </a:t>
            </a:r>
            <a:r>
              <a:rPr lang="fi-FI" baseline="0" dirty="0" err="1" smtClean="0"/>
              <a:t>maximize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effect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next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slide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52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http://</a:t>
            </a:r>
            <a:r>
              <a:rPr lang="fi-FI" dirty="0" smtClean="0"/>
              <a:t>www.esa.int/spaceinimages/Images/2014/04/Sentinel-1A_liftoff14. I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first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had</a:t>
            </a:r>
            <a:r>
              <a:rPr lang="fi-FI" baseline="0" dirty="0" smtClean="0"/>
              <a:t> an American </a:t>
            </a:r>
            <a:r>
              <a:rPr lang="fi-FI" baseline="0" dirty="0" err="1" smtClean="0"/>
              <a:t>rocket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there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but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realized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I’m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attending</a:t>
            </a:r>
            <a:r>
              <a:rPr lang="fi-FI" baseline="0" dirty="0" smtClean="0"/>
              <a:t> ELAG. </a:t>
            </a:r>
            <a:r>
              <a:rPr lang="fi-FI" baseline="0" dirty="0" err="1" smtClean="0"/>
              <a:t>So</a:t>
            </a:r>
            <a:r>
              <a:rPr lang="fi-FI" baseline="0" dirty="0" smtClean="0"/>
              <a:t> I </a:t>
            </a:r>
            <a:r>
              <a:rPr lang="fi-FI" baseline="0" dirty="0" err="1" smtClean="0"/>
              <a:t>went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with</a:t>
            </a:r>
            <a:r>
              <a:rPr lang="fi-FI" baseline="0" dirty="0" smtClean="0"/>
              <a:t> a Russian </a:t>
            </a:r>
            <a:r>
              <a:rPr lang="fi-FI" baseline="0" dirty="0" err="1" smtClean="0"/>
              <a:t>rocket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with</a:t>
            </a:r>
            <a:r>
              <a:rPr lang="fi-FI" baseline="0" dirty="0" smtClean="0"/>
              <a:t> ESA </a:t>
            </a:r>
            <a:r>
              <a:rPr lang="fi-FI" baseline="0" dirty="0" err="1" smtClean="0"/>
              <a:t>payload</a:t>
            </a:r>
            <a:r>
              <a:rPr lang="fi-FI" baseline="0" dirty="0" smtClean="0"/>
              <a:t>.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How </a:t>
            </a:r>
            <a:r>
              <a:rPr lang="fi-FI" dirty="0" err="1" smtClean="0"/>
              <a:t>everything</a:t>
            </a:r>
            <a:r>
              <a:rPr lang="fi-FI" dirty="0" smtClean="0"/>
              <a:t> got </a:t>
            </a:r>
            <a:r>
              <a:rPr lang="fi-FI" dirty="0" err="1" smtClean="0"/>
              <a:t>started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Project</a:t>
            </a:r>
            <a:r>
              <a:rPr lang="fi-FI" baseline="0" dirty="0" err="1" smtClean="0"/>
              <a:t>’s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basic</a:t>
            </a:r>
            <a:r>
              <a:rPr lang="fi-FI" baseline="0" dirty="0" smtClean="0"/>
              <a:t> idea: </a:t>
            </a:r>
            <a:r>
              <a:rPr lang="fi-FI" baseline="0" dirty="0" err="1" smtClean="0"/>
              <a:t>Instead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searching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publications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one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could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search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research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results</a:t>
            </a:r>
            <a:r>
              <a:rPr lang="fi-FI" baseline="0" dirty="0" smtClean="0"/>
              <a:t> and data.</a:t>
            </a:r>
          </a:p>
          <a:p>
            <a:endParaRPr lang="fi-FI" dirty="0" smtClean="0"/>
          </a:p>
          <a:p>
            <a:r>
              <a:rPr lang="fi-FI" dirty="0" smtClean="0"/>
              <a:t>Project </a:t>
            </a:r>
            <a:r>
              <a:rPr lang="fi-FI" dirty="0" err="1" smtClean="0"/>
              <a:t>had</a:t>
            </a:r>
            <a:r>
              <a:rPr lang="fi-FI" dirty="0" smtClean="0"/>
              <a:t> </a:t>
            </a:r>
            <a:r>
              <a:rPr lang="fi-FI" dirty="0" err="1" smtClean="0"/>
              <a:t>thought</a:t>
            </a:r>
            <a:r>
              <a:rPr lang="fi-FI" dirty="0" smtClean="0"/>
              <a:t>,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rather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not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thought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details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database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much</a:t>
            </a:r>
            <a:r>
              <a:rPr lang="fi-FI" baseline="0" dirty="0" smtClean="0"/>
              <a:t>. ”One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research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assistants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come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up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with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something</a:t>
            </a:r>
            <a:r>
              <a:rPr lang="fi-FI" baseline="0" dirty="0" smtClean="0"/>
              <a:t>”. Project team </a:t>
            </a:r>
            <a:r>
              <a:rPr lang="fi-FI" baseline="0" dirty="0" err="1" smtClean="0"/>
              <a:t>approached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library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consultation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bibliographic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portion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their</a:t>
            </a:r>
            <a:r>
              <a:rPr lang="fi-FI" baseline="0" dirty="0" smtClean="0"/>
              <a:t> data.  </a:t>
            </a:r>
            <a:endParaRPr lang="fi-FI" dirty="0" smtClean="0"/>
          </a:p>
          <a:p>
            <a:endParaRPr lang="fi-FI" baseline="0" dirty="0" smtClean="0"/>
          </a:p>
          <a:p>
            <a:r>
              <a:rPr lang="fi-FI" baseline="0" dirty="0" smtClean="0"/>
              <a:t>I </a:t>
            </a:r>
            <a:r>
              <a:rPr lang="fi-FI" baseline="0" dirty="0" err="1" smtClean="0"/>
              <a:t>could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not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resist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temptation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offer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some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ideas</a:t>
            </a:r>
            <a:r>
              <a:rPr lang="fi-FI" baseline="0" dirty="0" smtClean="0"/>
              <a:t> </a:t>
            </a:r>
            <a:r>
              <a:rPr lang="fi-FI" baseline="0" dirty="0" smtClean="0"/>
              <a:t>on </a:t>
            </a:r>
            <a:r>
              <a:rPr lang="fi-FI" baseline="0" dirty="0" err="1" smtClean="0"/>
              <a:t>how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database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could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implemented</a:t>
            </a:r>
            <a:r>
              <a:rPr lang="fi-FI" baseline="0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baseline="0" dirty="0" smtClean="0"/>
          </a:p>
          <a:p>
            <a:r>
              <a:rPr lang="fi-FI" baseline="0" dirty="0" smtClean="0"/>
              <a:t>At </a:t>
            </a:r>
            <a:r>
              <a:rPr lang="fi-FI" baseline="0" dirty="0" err="1" smtClean="0"/>
              <a:t>first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communication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pretty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difficult</a:t>
            </a:r>
            <a:r>
              <a:rPr lang="fi-FI" baseline="0" dirty="0" smtClean="0"/>
              <a:t>. For </a:t>
            </a:r>
            <a:r>
              <a:rPr lang="fi-FI" baseline="0" dirty="0" err="1" smtClean="0"/>
              <a:t>example</a:t>
            </a:r>
            <a:r>
              <a:rPr lang="fi-FI" baseline="0" dirty="0" smtClean="0"/>
              <a:t>: </a:t>
            </a:r>
            <a:r>
              <a:rPr lang="fi-FI" baseline="0" dirty="0" err="1" smtClean="0"/>
              <a:t>Linguistics</a:t>
            </a:r>
            <a:r>
              <a:rPr lang="fi-FI" baseline="0" dirty="0" smtClean="0"/>
              <a:t> and software </a:t>
            </a:r>
            <a:r>
              <a:rPr lang="fi-FI" baseline="0" dirty="0" err="1" smtClean="0"/>
              <a:t>developers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very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different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ideas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concepts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like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classes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attributes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properties</a:t>
            </a:r>
            <a:r>
              <a:rPr lang="fi-FI" baseline="0" dirty="0" smtClean="0"/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smtClean="0"/>
              <a:t>I </a:t>
            </a:r>
            <a:r>
              <a:rPr lang="fi-FI" baseline="0" dirty="0" err="1" smtClean="0"/>
              <a:t>met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research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group</a:t>
            </a:r>
            <a:r>
              <a:rPr lang="fi-FI" baseline="0" dirty="0" smtClean="0"/>
              <a:t>, and </a:t>
            </a:r>
            <a:r>
              <a:rPr lang="fi-FI" baseline="0" dirty="0" err="1" smtClean="0"/>
              <a:t>still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do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very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frequently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evaluate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current</a:t>
            </a:r>
            <a:r>
              <a:rPr lang="fi-FI" baseline="0" dirty="0" smtClean="0"/>
              <a:t> version and </a:t>
            </a:r>
            <a:r>
              <a:rPr lang="fi-FI" baseline="0" dirty="0" err="1" smtClean="0"/>
              <a:t>decide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changes</a:t>
            </a:r>
            <a:r>
              <a:rPr lang="fi-FI" baseline="0" dirty="0" smtClean="0"/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err="1" smtClean="0"/>
              <a:t>From</a:t>
            </a:r>
            <a:r>
              <a:rPr lang="fi-FI" baseline="0" dirty="0" smtClean="0"/>
              <a:t> Excel to </a:t>
            </a:r>
            <a:r>
              <a:rPr lang="fi-FI" baseline="0" dirty="0" err="1" smtClean="0"/>
              <a:t>web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from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tables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graphs</a:t>
            </a:r>
            <a:endParaRPr lang="fi-FI" baseline="0" dirty="0" smtClean="0"/>
          </a:p>
          <a:p>
            <a:r>
              <a:rPr lang="fi-FI" baseline="0" dirty="0" err="1" smtClean="0"/>
              <a:t>They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wanted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something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could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become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shared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resource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researchers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over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world</a:t>
            </a:r>
            <a:r>
              <a:rPr lang="fi-FI" baseline="0" dirty="0" smtClean="0"/>
              <a:t>. </a:t>
            </a:r>
            <a:endParaRPr lang="fi-FI" baseline="0" dirty="0" smtClean="0"/>
          </a:p>
          <a:p>
            <a:endParaRPr lang="fi-FI" baseline="0" dirty="0" smtClean="0"/>
          </a:p>
          <a:p>
            <a:endParaRPr lang="fi-FI" baseline="0" dirty="0" smtClean="0"/>
          </a:p>
          <a:p>
            <a:endParaRPr lang="fi-FI" baseline="0" dirty="0" smtClean="0"/>
          </a:p>
          <a:p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69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project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just </a:t>
            </a:r>
            <a:r>
              <a:rPr lang="fi-FI" baseline="0" dirty="0" err="1" smtClean="0"/>
              <a:t>starting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no </a:t>
            </a:r>
            <a:r>
              <a:rPr lang="fi-FI" baseline="0" dirty="0" err="1" smtClean="0"/>
              <a:t>model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available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yet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how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describe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their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research</a:t>
            </a:r>
            <a:r>
              <a:rPr lang="fi-FI" baseline="0" dirty="0" smtClean="0"/>
              <a:t> data.  </a:t>
            </a:r>
          </a:p>
          <a:p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needed</a:t>
            </a:r>
            <a:r>
              <a:rPr lang="fi-FI" baseline="0" dirty="0" smtClean="0"/>
              <a:t> a </a:t>
            </a:r>
            <a:r>
              <a:rPr lang="fi-FI" baseline="0" dirty="0" err="1" smtClean="0"/>
              <a:t>system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used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easy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terative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development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data </a:t>
            </a:r>
            <a:r>
              <a:rPr lang="fi-FI" baseline="0" dirty="0" err="1" smtClean="0"/>
              <a:t>model</a:t>
            </a:r>
            <a:r>
              <a:rPr lang="fi-FI" baseline="0" dirty="0" smtClean="0"/>
              <a:t>.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402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Callimachus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nice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regrd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after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every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change</a:t>
            </a:r>
            <a:r>
              <a:rPr lang="fi-FI" baseline="0" dirty="0" smtClean="0"/>
              <a:t> (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took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minutes</a:t>
            </a:r>
            <a:r>
              <a:rPr lang="fi-FI" baseline="0" dirty="0" smtClean="0"/>
              <a:t>)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always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had</a:t>
            </a:r>
            <a:r>
              <a:rPr lang="fi-FI" baseline="0" dirty="0" smtClean="0"/>
              <a:t> a </a:t>
            </a:r>
            <a:r>
              <a:rPr lang="fi-FI" baseline="0" dirty="0" err="1" smtClean="0"/>
              <a:t>working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system</a:t>
            </a:r>
            <a:r>
              <a:rPr lang="fi-FI" baseline="0" dirty="0" smtClean="0"/>
              <a:t>.</a:t>
            </a:r>
          </a:p>
          <a:p>
            <a:r>
              <a:rPr lang="fi-FI" baseline="0" dirty="0" err="1" smtClean="0"/>
              <a:t>All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changed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HTML </a:t>
            </a:r>
            <a:r>
              <a:rPr lang="fi-FI" baseline="0" dirty="0" err="1" smtClean="0"/>
              <a:t>template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through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which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data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inputed</a:t>
            </a:r>
            <a:r>
              <a:rPr lang="fi-FI" baseline="0" dirty="0" smtClean="0"/>
              <a:t>. </a:t>
            </a:r>
            <a:r>
              <a:rPr lang="fi-FI" baseline="0" dirty="0" err="1" smtClean="0"/>
              <a:t>Some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cleaning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up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involved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from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time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time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if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something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deleted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but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could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done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through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SPARQL </a:t>
            </a:r>
            <a:r>
              <a:rPr lang="fi-FI" baseline="0" dirty="0" err="1" smtClean="0"/>
              <a:t>endpoint</a:t>
            </a:r>
            <a:r>
              <a:rPr lang="fi-FI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91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Results</a:t>
            </a:r>
            <a:r>
              <a:rPr lang="fi-FI" dirty="0" smtClean="0"/>
              <a:t> and </a:t>
            </a:r>
            <a:r>
              <a:rPr lang="fi-FI" dirty="0" err="1" smtClean="0"/>
              <a:t>related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entities</a:t>
            </a: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Corpora</a:t>
            </a: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Publication</a:t>
            </a: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Grammar</a:t>
            </a: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Dialectology</a:t>
            </a:r>
            <a:endParaRPr lang="fi-FI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i-FI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baseline="0" dirty="0" err="1" smtClean="0"/>
              <a:t>Resulst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separated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from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publication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because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want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be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able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support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other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forms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scholarly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communication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future</a:t>
            </a:r>
            <a:r>
              <a:rPr lang="fi-FI" baseline="0" dirty="0" smtClean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started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work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datamodel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from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end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user’s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perspective</a:t>
            </a:r>
            <a:r>
              <a:rPr lang="fi-FI" baseline="0" dirty="0" smtClean="0"/>
              <a:t>: </a:t>
            </a:r>
            <a:r>
              <a:rPr lang="fi-FI" baseline="0" dirty="0" err="1" smtClean="0"/>
              <a:t>what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would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user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search</a:t>
            </a:r>
            <a:r>
              <a:rPr lang="fi-FI" baseline="0" dirty="0" smtClean="0"/>
              <a:t> for? </a:t>
            </a:r>
            <a:r>
              <a:rPr lang="fi-FI" baseline="0" dirty="0" err="1" smtClean="0"/>
              <a:t>Where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would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data </a:t>
            </a:r>
            <a:r>
              <a:rPr lang="fi-FI" baseline="0" dirty="0" err="1" smtClean="0"/>
              <a:t>come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from</a:t>
            </a:r>
            <a:r>
              <a:rPr lang="fi-FI" baseline="0" dirty="0" smtClean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baseline="0" dirty="0" smtClean="0"/>
              <a:t>Feedback </a:t>
            </a:r>
            <a:r>
              <a:rPr lang="fi-FI" baseline="0" dirty="0" err="1" smtClean="0"/>
              <a:t>from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conference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patricipants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data </a:t>
            </a:r>
            <a:r>
              <a:rPr lang="fi-FI" baseline="0" dirty="0" err="1" smtClean="0"/>
              <a:t>model</a:t>
            </a:r>
            <a:r>
              <a:rPr lang="fi-FI" baseline="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baseline="0" dirty="0" err="1" smtClean="0"/>
              <a:t>Soon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realized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want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save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detailed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information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research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purposes</a:t>
            </a:r>
            <a:r>
              <a:rPr lang="fi-FI" baseline="0" dirty="0" smtClean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121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UI </a:t>
            </a:r>
            <a:r>
              <a:rPr lang="fi-FI" dirty="0" err="1" smtClean="0"/>
              <a:t>consists</a:t>
            </a:r>
            <a:r>
              <a:rPr lang="fi-FI" baseline="0" dirty="0" smtClean="0"/>
              <a:t> of</a:t>
            </a:r>
          </a:p>
          <a:p>
            <a:pPr marL="171450" indent="-171450">
              <a:buFontTx/>
              <a:buChar char="-"/>
            </a:pPr>
            <a:r>
              <a:rPr lang="fi-FI" baseline="0" dirty="0" err="1" smtClean="0"/>
              <a:t>Forms</a:t>
            </a:r>
            <a:endParaRPr lang="fi-FI" baseline="0" dirty="0" smtClean="0"/>
          </a:p>
          <a:p>
            <a:pPr marL="171450" indent="-171450">
              <a:buFontTx/>
              <a:buChar char="-"/>
            </a:pPr>
            <a:r>
              <a:rPr lang="fi-FI" baseline="0" dirty="0" err="1" smtClean="0"/>
              <a:t>Lists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205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UI </a:t>
            </a:r>
            <a:r>
              <a:rPr lang="fi-FI" dirty="0" err="1" smtClean="0"/>
              <a:t>consists</a:t>
            </a:r>
            <a:r>
              <a:rPr lang="fi-FI" baseline="0" dirty="0" smtClean="0"/>
              <a:t> of</a:t>
            </a:r>
          </a:p>
          <a:p>
            <a:pPr marL="171450" indent="-171450">
              <a:buFontTx/>
              <a:buChar char="-"/>
            </a:pPr>
            <a:r>
              <a:rPr lang="fi-FI" baseline="0" dirty="0" err="1" smtClean="0"/>
              <a:t>Compound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views</a:t>
            </a:r>
            <a:endParaRPr lang="fi-FI" baseline="0" dirty="0" smtClean="0"/>
          </a:p>
          <a:p>
            <a:pPr marL="171450" indent="-171450">
              <a:buFontTx/>
              <a:buChar char="-"/>
            </a:pPr>
            <a:r>
              <a:rPr lang="fi-FI" baseline="0" dirty="0" err="1" smtClean="0"/>
              <a:t>Entity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search</a:t>
            </a:r>
            <a:endParaRPr lang="fi-FI" baseline="0" dirty="0" smtClean="0"/>
          </a:p>
          <a:p>
            <a:pPr marL="171450" indent="-171450">
              <a:buFontTx/>
              <a:buChar char="-"/>
            </a:pPr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Discussion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possibilities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generalizing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implemented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model</a:t>
            </a:r>
            <a:r>
              <a:rPr lang="fi-FI" baseline="0" dirty="0" smtClean="0"/>
              <a:t>.</a:t>
            </a:r>
          </a:p>
          <a:p>
            <a:r>
              <a:rPr lang="fi-FI" baseline="0" dirty="0" smtClean="0"/>
              <a:t>Library of </a:t>
            </a:r>
            <a:r>
              <a:rPr lang="fi-FI" baseline="0" dirty="0" err="1" smtClean="0"/>
              <a:t>reusable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javascript</a:t>
            </a:r>
            <a:r>
              <a:rPr lang="fi-FI" baseline="0" dirty="0" smtClean="0"/>
              <a:t> ja html </a:t>
            </a:r>
            <a:r>
              <a:rPr lang="fi-FI" baseline="0" dirty="0" err="1" smtClean="0"/>
              <a:t>components</a:t>
            </a:r>
            <a:r>
              <a:rPr lang="fi-FI" baseline="0" dirty="0" smtClean="0"/>
              <a:t> for copy </a:t>
            </a:r>
            <a:r>
              <a:rPr lang="fi-FI" baseline="0" dirty="0" err="1" smtClean="0"/>
              <a:t>pasting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your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own</a:t>
            </a:r>
            <a:r>
              <a:rPr lang="fi-FI" baseline="0" dirty="0" smtClean="0"/>
              <a:t> data management </a:t>
            </a:r>
            <a:r>
              <a:rPr lang="fi-FI" baseline="0" dirty="0" err="1" smtClean="0"/>
              <a:t>framework</a:t>
            </a:r>
            <a:r>
              <a:rPr lang="fi-FI" baseline="0" dirty="0" smtClean="0"/>
              <a:t>. </a:t>
            </a:r>
          </a:p>
          <a:p>
            <a:r>
              <a:rPr lang="fi-FI" baseline="0" dirty="0" err="1" smtClean="0"/>
              <a:t>Not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sleekest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solution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but</a:t>
            </a:r>
            <a:r>
              <a:rPr lang="fi-FI" baseline="0" dirty="0" smtClean="0"/>
              <a:t> it </a:t>
            </a:r>
            <a:r>
              <a:rPr lang="fi-FI" baseline="0" dirty="0" err="1" smtClean="0"/>
              <a:t>could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work</a:t>
            </a:r>
            <a:r>
              <a:rPr lang="fi-FI" baseline="0" dirty="0" smtClean="0"/>
              <a:t>. It </a:t>
            </a:r>
            <a:r>
              <a:rPr lang="fi-FI" baseline="0" dirty="0" err="1" smtClean="0"/>
              <a:t>would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</a:t>
            </a:r>
            <a:r>
              <a:rPr lang="fi-FI" baseline="0" dirty="0" smtClean="0"/>
              <a:t> a </a:t>
            </a:r>
            <a:r>
              <a:rPr lang="fi-FI" baseline="0" dirty="0" err="1" smtClean="0"/>
              <a:t>compromise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between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ease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development</a:t>
            </a:r>
            <a:r>
              <a:rPr lang="fi-FI" baseline="0" dirty="0" smtClean="0"/>
              <a:t>/</a:t>
            </a:r>
            <a:r>
              <a:rPr lang="fi-FI" baseline="0" dirty="0" err="1" smtClean="0"/>
              <a:t>maintenance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customizations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task</a:t>
            </a:r>
            <a:r>
              <a:rPr lang="fi-FI" baseline="0" dirty="0" smtClean="0"/>
              <a:t> at </a:t>
            </a:r>
            <a:r>
              <a:rPr lang="fi-FI" baseline="0" dirty="0" err="1" smtClean="0"/>
              <a:t>hand</a:t>
            </a:r>
            <a:r>
              <a:rPr lang="fi-FI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595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Four</a:t>
            </a:r>
            <a:r>
              <a:rPr lang="fi-FI" dirty="0" smtClean="0"/>
              <a:t> </a:t>
            </a:r>
            <a:r>
              <a:rPr lang="fi-FI" dirty="0" err="1" smtClean="0"/>
              <a:t>groups</a:t>
            </a:r>
            <a:r>
              <a:rPr lang="fi-FI" dirty="0" smtClean="0"/>
              <a:t> </a:t>
            </a:r>
            <a:r>
              <a:rPr lang="fi-FI" baseline="0" dirty="0" smtClean="0"/>
              <a:t>of </a:t>
            </a:r>
            <a:r>
              <a:rPr lang="fi-FI" baseline="0" dirty="0" err="1" smtClean="0"/>
              <a:t>galaxies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acting</a:t>
            </a:r>
            <a:r>
              <a:rPr lang="fi-FI" baseline="0" dirty="0" smtClean="0"/>
              <a:t> as </a:t>
            </a:r>
            <a:r>
              <a:rPr lang="fi-FI" baseline="0" dirty="0" err="1" smtClean="0"/>
              <a:t>gravitational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lens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quasar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middle</a:t>
            </a:r>
            <a:r>
              <a:rPr lang="fi-FI" baseline="0" dirty="0" smtClean="0"/>
              <a:t>. </a:t>
            </a:r>
          </a:p>
          <a:p>
            <a:r>
              <a:rPr lang="fi-FI" baseline="0" dirty="0" smtClean="0"/>
              <a:t>And just </a:t>
            </a:r>
            <a:r>
              <a:rPr lang="fi-FI" baseline="0" dirty="0" err="1" smtClean="0"/>
              <a:t>like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galaxies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research</a:t>
            </a:r>
            <a:r>
              <a:rPr lang="fi-FI" baseline="0" dirty="0" smtClean="0"/>
              <a:t> data </a:t>
            </a:r>
            <a:r>
              <a:rPr lang="fi-FI" baseline="0" dirty="0" err="1" smtClean="0"/>
              <a:t>come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various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shapes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sizes</a:t>
            </a:r>
            <a:r>
              <a:rPr lang="fi-FI" baseline="0" dirty="0" smtClean="0"/>
              <a:t>. </a:t>
            </a:r>
          </a:p>
          <a:p>
            <a:r>
              <a:rPr lang="fi-FI" baseline="0" dirty="0" err="1" smtClean="0"/>
              <a:t>The</a:t>
            </a:r>
            <a:r>
              <a:rPr lang="fi-FI" baseline="0" dirty="0" smtClean="0"/>
              <a:t> ”</a:t>
            </a:r>
            <a:r>
              <a:rPr lang="fi-FI" baseline="0" dirty="0" err="1" smtClean="0"/>
              <a:t>universe</a:t>
            </a:r>
            <a:r>
              <a:rPr lang="fi-FI" baseline="0" dirty="0" smtClean="0"/>
              <a:t>” of </a:t>
            </a:r>
            <a:r>
              <a:rPr lang="fi-FI" baseline="0" dirty="0" err="1" smtClean="0"/>
              <a:t>research</a:t>
            </a:r>
            <a:r>
              <a:rPr lang="fi-FI" baseline="0" dirty="0" smtClean="0"/>
              <a:t> data is </a:t>
            </a:r>
            <a:r>
              <a:rPr lang="fi-FI" baseline="0" dirty="0" err="1" smtClean="0"/>
              <a:t>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vast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our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little</a:t>
            </a:r>
            <a:r>
              <a:rPr lang="fi-FI" baseline="0" dirty="0" smtClean="0"/>
              <a:t> LCD dataset is </a:t>
            </a:r>
            <a:r>
              <a:rPr lang="fi-FI" baseline="0" dirty="0" err="1" smtClean="0"/>
              <a:t>almost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impossible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spot</a:t>
            </a:r>
            <a:endParaRPr lang="fi-FI" baseline="0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43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255224"/>
            <a:ext cx="11514667" cy="5903052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1424" y="2708920"/>
            <a:ext cx="10363200" cy="1296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lnSpc>
                <a:spcPct val="70000"/>
              </a:lnSpc>
              <a:defRPr sz="4800" u="none" cap="all" baseline="0">
                <a:solidFill>
                  <a:schemeClr val="bg1"/>
                </a:solidFill>
                <a:latin typeface="Gotham Narrow Bold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TITLE</a:t>
            </a:r>
            <a:endParaRPr lang="fi-FI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solidFill>
                  <a:srgbClr val="FFFFFF"/>
                </a:solidFill>
                <a:latin typeface="Gotham Narrow Bold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D5F4C-4CC6-40B1-8E1E-9CF6D6671AB8}" type="datetime1">
              <a:rPr lang="en-GB" smtClean="0"/>
              <a:t>06/06/2016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2" name="Ryhmä 11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4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5057778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719402" y="2132856"/>
            <a:ext cx="585665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3392" y="2996953"/>
            <a:ext cx="5952661" cy="316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Gotham Narrow Book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Gotham Narrow Book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Gotham Narrow Book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Gotham Narrow Book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Gotham Narrow Book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68000" y="254000"/>
            <a:ext cx="5080000" cy="295275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768075" y="3212976"/>
            <a:ext cx="5080000" cy="295275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8A985B5-8BE4-4064-B376-B6815B6A86AB}" type="datetime1">
              <a:rPr lang="en-GB" smtClean="0"/>
              <a:t>06/06/2016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8" name="Ryhmä 17"/>
          <p:cNvGrpSpPr/>
          <p:nvPr userDrawn="1"/>
        </p:nvGrpSpPr>
        <p:grpSpPr bwMode="white">
          <a:xfrm>
            <a:off x="347251" y="260249"/>
            <a:ext cx="1767300" cy="1656360"/>
            <a:chOff x="1311275" y="373063"/>
            <a:chExt cx="6524625" cy="6115050"/>
          </a:xfrm>
          <a:solidFill>
            <a:schemeClr val="tx1"/>
          </a:solidFill>
        </p:grpSpPr>
        <p:sp>
          <p:nvSpPr>
            <p:cNvPr id="19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8030226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27650" y="692696"/>
            <a:ext cx="8832981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78BA63-ED2B-4AC3-BC9A-598B6A010D90}" type="datetime1">
              <a:rPr lang="en-GB" smtClean="0"/>
              <a:t>06/06/2016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9" name="Ryhmä 18"/>
          <p:cNvGrpSpPr/>
          <p:nvPr userDrawn="1"/>
        </p:nvGrpSpPr>
        <p:grpSpPr bwMode="white">
          <a:xfrm>
            <a:off x="347251" y="260249"/>
            <a:ext cx="1767300" cy="1656360"/>
            <a:chOff x="1311275" y="373063"/>
            <a:chExt cx="6524625" cy="6115050"/>
          </a:xfrm>
          <a:solidFill>
            <a:schemeClr val="tx1"/>
          </a:solidFill>
        </p:grpSpPr>
        <p:sp>
          <p:nvSpPr>
            <p:cNvPr id="20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904132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338667" y="254000"/>
            <a:ext cx="11514667" cy="59055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Gotham Narrow Bold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TITLE</a:t>
            </a:r>
            <a:endParaRPr lang="fi-FI" noProof="0" dirty="0"/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latin typeface="Gotham Narrow Bold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84F2013-A06A-4667-B057-4548B959510B}" type="datetime1">
              <a:rPr lang="en-GB" smtClean="0"/>
              <a:t>06/06/2016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2" name="Ryhmä 11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0319580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latin typeface="Gotham Narrow Bold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endParaRPr lang="fi-FI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Gotham Narrow Bold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TITLE</a:t>
            </a:r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0928D8-EF84-4555-92D4-BBB79F453FCB}" type="datetime1">
              <a:rPr lang="en-GB" smtClean="0"/>
              <a:t>06/06/2016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1" name="Ryhmä 10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tx1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0506942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lide 4 Helsin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3" y="254000"/>
            <a:ext cx="11512373" cy="5905500"/>
          </a:xfrm>
          <a:prstGeom prst="rect">
            <a:avLst/>
          </a:prstGeom>
        </p:spPr>
      </p:pic>
      <p:grpSp>
        <p:nvGrpSpPr>
          <p:cNvPr id="13" name="Ryhmä 12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4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Title Placeholder 1"/>
          <p:cNvSpPr>
            <a:spLocks noGrp="1"/>
          </p:cNvSpPr>
          <p:nvPr>
            <p:ph type="ctrTitle"/>
          </p:nvPr>
        </p:nvSpPr>
        <p:spPr bwMode="white">
          <a:xfrm>
            <a:off x="911424" y="3140968"/>
            <a:ext cx="10363200" cy="1296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lnSpc>
                <a:spcPct val="70000"/>
              </a:lnSpc>
              <a:defRPr sz="6000" baseline="0">
                <a:solidFill>
                  <a:schemeClr val="bg1"/>
                </a:solidFill>
                <a:latin typeface="Gotham Narrow Bold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F46E1-FBE5-423B-BA79-B8534014359B}" type="datetime1">
              <a:rPr lang="en-GB" smtClean="0"/>
              <a:t>06/06/2016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24383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35360" y="692696"/>
            <a:ext cx="11521280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algn="ctr">
              <a:defRPr sz="4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35360" y="2204865"/>
            <a:ext cx="115212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92075" indent="0" algn="ctr">
              <a:lnSpc>
                <a:spcPct val="80000"/>
              </a:lnSpc>
              <a:buClr>
                <a:schemeClr val="tx1"/>
              </a:buClr>
              <a:buFont typeface="Arial"/>
              <a:buNone/>
              <a:defRPr>
                <a:latin typeface="Gotham narrow bold"/>
                <a:cs typeface="Gotham narrow bold"/>
              </a:defRPr>
            </a:lvl1pPr>
            <a:lvl2pPr marL="382588" indent="0" algn="ctr">
              <a:lnSpc>
                <a:spcPct val="80000"/>
              </a:lnSpc>
              <a:buFont typeface="Arial"/>
              <a:buNone/>
              <a:defRPr>
                <a:latin typeface="Gotham Narrow Book"/>
                <a:cs typeface="Gotham Narrow Book"/>
              </a:defRPr>
            </a:lvl2pPr>
            <a:lvl3pPr marL="7651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3pPr>
            <a:lvl4pPr marL="124142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4pPr>
            <a:lvl5pPr marL="17176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5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052C0-320D-47E3-A471-E2578C7DBF62}" type="datetime1">
              <a:rPr lang="en-GB" smtClean="0"/>
              <a:t>06/06/2016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28" name="Ryhmä 27"/>
          <p:cNvGrpSpPr/>
          <p:nvPr userDrawn="1"/>
        </p:nvGrpSpPr>
        <p:grpSpPr bwMode="white">
          <a:xfrm>
            <a:off x="347251" y="260249"/>
            <a:ext cx="1767300" cy="1656360"/>
            <a:chOff x="1311275" y="373063"/>
            <a:chExt cx="6524625" cy="6115050"/>
          </a:xfrm>
          <a:solidFill>
            <a:schemeClr val="tx1"/>
          </a:solidFill>
        </p:grpSpPr>
        <p:sp>
          <p:nvSpPr>
            <p:cNvPr id="29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494457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27650" y="692696"/>
            <a:ext cx="8832981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 baseline="0"/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3392" y="2204865"/>
            <a:ext cx="1117912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Gotham Narrow Book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Gotham Narrow Book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Gotham Narrow Book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Gotham Narrow Book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Gotham Narrow Book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9A23D-C1E5-4BA7-AAE7-6CFB2345E8E3}" type="datetime1">
              <a:rPr lang="en-GB" smtClean="0"/>
              <a:t>06/06/2016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20" name="Ryhmä 19"/>
          <p:cNvGrpSpPr/>
          <p:nvPr userDrawn="1"/>
        </p:nvGrpSpPr>
        <p:grpSpPr bwMode="white">
          <a:xfrm>
            <a:off x="347251" y="260249"/>
            <a:ext cx="1767300" cy="1656360"/>
            <a:chOff x="1311275" y="373063"/>
            <a:chExt cx="6524625" cy="6115050"/>
          </a:xfrm>
          <a:solidFill>
            <a:schemeClr val="tx1"/>
          </a:solidFill>
        </p:grpSpPr>
        <p:sp>
          <p:nvSpPr>
            <p:cNvPr id="21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7544444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27650" y="692696"/>
            <a:ext cx="8832981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3392" y="2204865"/>
            <a:ext cx="52805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Gotham Narrow Book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Gotham Narrow Book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Gotham Narrow Book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Gotham Narrow Book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Gotham Narrow Book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6480043" y="2204865"/>
            <a:ext cx="52805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Gotham Narrow Book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Gotham Narrow Book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Gotham Narrow Book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Gotham Narrow Book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Gotham Narrow Book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5AFC09D-7EA2-4C70-98ED-8EE3DC0F5EDB}" type="datetime1">
              <a:rPr lang="en-GB" smtClean="0"/>
              <a:t>06/06/2016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21" name="Ryhmä 20"/>
          <p:cNvGrpSpPr/>
          <p:nvPr userDrawn="1"/>
        </p:nvGrpSpPr>
        <p:grpSpPr bwMode="white">
          <a:xfrm>
            <a:off x="347251" y="260249"/>
            <a:ext cx="1767300" cy="1656360"/>
            <a:chOff x="1311275" y="373063"/>
            <a:chExt cx="6524625" cy="6115050"/>
          </a:xfrm>
          <a:solidFill>
            <a:schemeClr val="tx1"/>
          </a:solidFill>
        </p:grpSpPr>
        <p:sp>
          <p:nvSpPr>
            <p:cNvPr id="22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5651535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38667" y="254000"/>
            <a:ext cx="11514667" cy="5905500"/>
          </a:xfrm>
          <a:solidFill>
            <a:srgbClr val="7F7F7F"/>
          </a:solidFill>
        </p:spPr>
        <p:txBody>
          <a:bodyPr anchor="ctr"/>
          <a:lstStyle>
            <a:lvl1pPr algn="ctr"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A6EC188-FF72-464F-B149-36553F89612B}" type="datetime1">
              <a:rPr lang="en-GB" smtClean="0"/>
              <a:t>06/06/2016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3600">
                <a:latin typeface="Gotham Narrow Bold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TEXT</a:t>
            </a:r>
            <a:endParaRPr lang="fi-FI" noProof="0" dirty="0"/>
          </a:p>
        </p:txBody>
      </p:sp>
      <p:grpSp>
        <p:nvGrpSpPr>
          <p:cNvPr id="16" name="Ryhmä 15"/>
          <p:cNvGrpSpPr/>
          <p:nvPr userDrawn="1"/>
        </p:nvGrpSpPr>
        <p:grpSpPr bwMode="white">
          <a:xfrm>
            <a:off x="347251" y="260249"/>
            <a:ext cx="1767300" cy="1656360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7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86429463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719402" y="2132856"/>
            <a:ext cx="585665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3392" y="2996953"/>
            <a:ext cx="5952661" cy="316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Gotham Narrow Book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Gotham Narrow Book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Gotham Narrow Book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Gotham Narrow Book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Gotham Narrow Book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73333" y="254000"/>
            <a:ext cx="5080000" cy="590550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D332A04-09A7-40EF-B08D-0850C6289F51}" type="datetime1">
              <a:rPr lang="en-GB" smtClean="0"/>
              <a:t>06/06/2016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22" name="Ryhmä 21"/>
          <p:cNvGrpSpPr/>
          <p:nvPr userDrawn="1"/>
        </p:nvGrpSpPr>
        <p:grpSpPr bwMode="white">
          <a:xfrm>
            <a:off x="347251" y="260249"/>
            <a:ext cx="1767300" cy="1656360"/>
            <a:chOff x="1311275" y="373063"/>
            <a:chExt cx="6524625" cy="6115050"/>
          </a:xfrm>
          <a:solidFill>
            <a:schemeClr val="tx1"/>
          </a:solidFill>
        </p:grpSpPr>
        <p:sp>
          <p:nvSpPr>
            <p:cNvPr id="23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4796899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Kuva 108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9" y="6238875"/>
            <a:ext cx="2086443" cy="55102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/>
        </p:blipFill>
        <p:spPr bwMode="hidden">
          <a:xfrm>
            <a:off x="338667" y="254000"/>
            <a:ext cx="11514667" cy="59055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43200" y="620713"/>
            <a:ext cx="904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43200" y="1981200"/>
            <a:ext cx="904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261600" y="6189117"/>
            <a:ext cx="9144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97C174-36FE-4251-9FF0-10F02F710598}" type="datetime1">
              <a:rPr lang="en-GB" smtClean="0"/>
              <a:t>06/06/2016</a:t>
            </a:fld>
            <a:endParaRPr lang="fi-FI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76000" y="6189117"/>
            <a:ext cx="68064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669315E-5A66-CF44-AE5D-C333B2F730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6768000" y="6189217"/>
            <a:ext cx="3744000" cy="57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3" r:id="rId2"/>
    <p:sldLayoutId id="2147483680" r:id="rId3"/>
    <p:sldLayoutId id="2147483687" r:id="rId4"/>
    <p:sldLayoutId id="2147483681" r:id="rId5"/>
    <p:sldLayoutId id="2147483667" r:id="rId6"/>
    <p:sldLayoutId id="2147483669" r:id="rId7"/>
    <p:sldLayoutId id="2147483684" r:id="rId8"/>
    <p:sldLayoutId id="2147483670" r:id="rId9"/>
    <p:sldLayoutId id="2147483678" r:id="rId10"/>
    <p:sldLayoutId id="2147483683" r:id="rId11"/>
  </p:sldLayoutIdLst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 kern="1200" cap="all" baseline="0">
          <a:solidFill>
            <a:schemeClr val="tx1"/>
          </a:solidFill>
          <a:latin typeface="+mj-lt"/>
          <a:ea typeface="+mj-ea"/>
          <a:cs typeface="Gotham Narrow Bold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SzPct val="100000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3175" algn="l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SzPct val="100000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0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inki.fi/search/?q=anatomy&amp;host_facet=helsinkiuni&amp;lang=e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callimachusproject.org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hyperlink" Target="https://www.w3.org/TR/skos-referenc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w3.org/TR/annotation-model/" TargetMode="External"/><Relationship Id="rId5" Type="http://schemas.openxmlformats.org/officeDocument/2006/relationships/hyperlink" Target="https://www.w3.org/TR/vocab-data-cube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Small data, </a:t>
            </a:r>
            <a:r>
              <a:rPr lang="fi-FI" dirty="0" err="1" smtClean="0"/>
              <a:t>big</a:t>
            </a:r>
            <a:r>
              <a:rPr lang="fi-FI" dirty="0" smtClean="0"/>
              <a:t> </a:t>
            </a:r>
            <a:r>
              <a:rPr lang="fi-FI" dirty="0" err="1" smtClean="0"/>
              <a:t>impact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AA134D-9284-4AF1-8D25-82FAE8A93534}" type="datetime1">
              <a:rPr lang="en-GB" smtClean="0"/>
              <a:t>06/06/2016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white">
          <a:xfrm>
            <a:off x="897339" y="3827451"/>
            <a:ext cx="10363200" cy="12961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6000" b="1" kern="1200" cap="all" baseline="0">
                <a:solidFill>
                  <a:schemeClr val="bg1"/>
                </a:solidFill>
                <a:latin typeface="Gotham Narrow Bold"/>
                <a:ea typeface="ＭＳ Ｐゴシック" charset="0"/>
                <a:cs typeface="Gotham Narrow Bold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otham Narrow Bold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otham Narrow Bold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otham Narrow Bold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otham Narrow Bold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fi-FI" sz="2400" dirty="0" smtClean="0"/>
              <a:t>Building </a:t>
            </a:r>
            <a:r>
              <a:rPr lang="fi-FI" sz="2400" dirty="0" smtClean="0"/>
              <a:t>an </a:t>
            </a:r>
            <a:r>
              <a:rPr lang="fi-FI" sz="2400" dirty="0" err="1" smtClean="0"/>
              <a:t>application</a:t>
            </a:r>
            <a:r>
              <a:rPr lang="fi-FI" sz="2400" dirty="0" smtClean="0"/>
              <a:t> </a:t>
            </a:r>
            <a:r>
              <a:rPr lang="fi-FI" sz="2400" dirty="0" smtClean="0"/>
              <a:t>for data </a:t>
            </a:r>
            <a:r>
              <a:rPr lang="fi-FI" sz="2400" dirty="0" smtClean="0"/>
              <a:t>management </a:t>
            </a:r>
            <a:endParaRPr lang="fi-FI" sz="2400" dirty="0" smtClean="0"/>
          </a:p>
          <a:p>
            <a:r>
              <a:rPr lang="fi-FI" sz="2400" dirty="0" smtClean="0"/>
              <a:t>and </a:t>
            </a:r>
            <a:r>
              <a:rPr lang="fi-FI" sz="2400" dirty="0" err="1" smtClean="0"/>
              <a:t>library</a:t>
            </a:r>
            <a:r>
              <a:rPr lang="fi-FI" sz="2400" dirty="0" smtClean="0"/>
              <a:t> as a data </a:t>
            </a:r>
            <a:r>
              <a:rPr lang="fi-FI" sz="2400" dirty="0" err="1" smtClean="0"/>
              <a:t>hub</a:t>
            </a:r>
            <a:endParaRPr lang="fi-FI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white">
          <a:xfrm>
            <a:off x="2999656" y="4437112"/>
            <a:ext cx="6469067" cy="15227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6000" b="1" kern="1200" cap="all" baseline="0">
                <a:solidFill>
                  <a:schemeClr val="bg1"/>
                </a:solidFill>
                <a:latin typeface="Gotham Narrow Bold"/>
                <a:ea typeface="ＭＳ Ｐゴシック" charset="0"/>
                <a:cs typeface="Gotham Narrow Bold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otham Narrow Bold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otham Narrow Bold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otham Narrow Bold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otham Narrow Bold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fi-FI" sz="1600" dirty="0" smtClean="0"/>
              <a:t>Joonas Kesäniemi</a:t>
            </a:r>
          </a:p>
          <a:p>
            <a:r>
              <a:rPr lang="fi-FI" sz="1600" dirty="0" smtClean="0"/>
              <a:t>Helsinki </a:t>
            </a:r>
            <a:r>
              <a:rPr lang="fi-FI" sz="1600" dirty="0" err="1" smtClean="0"/>
              <a:t>university</a:t>
            </a:r>
            <a:r>
              <a:rPr lang="fi-FI" sz="1600" dirty="0" smtClean="0"/>
              <a:t> </a:t>
            </a:r>
            <a:r>
              <a:rPr lang="fi-FI" sz="1600" dirty="0" err="1" smtClean="0"/>
              <a:t>library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6645385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667" y="260648"/>
            <a:ext cx="11514667" cy="59055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A6EC188-FF72-464F-B149-36553F89612B}" type="datetime1">
              <a:rPr lang="en-GB" smtClean="0"/>
              <a:t>06/06/2016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6475387" y="6216113"/>
            <a:ext cx="53779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200" dirty="0" smtClean="0"/>
              <a:t>Image </a:t>
            </a:r>
            <a:r>
              <a:rPr lang="fi-FI" sz="1200" dirty="0" err="1" smtClean="0"/>
              <a:t>credit:ESA</a:t>
            </a:r>
            <a:r>
              <a:rPr lang="fi-FI" sz="1200" dirty="0" smtClean="0"/>
              <a:t>, NASA</a:t>
            </a:r>
            <a:r>
              <a:rPr lang="en-US" sz="1200" i="1" dirty="0" smtClean="0"/>
              <a:t>, </a:t>
            </a:r>
            <a:r>
              <a:rPr lang="en-US" sz="1200" i="1" dirty="0"/>
              <a:t>K. Sharon (Tel Aviv University) and E. </a:t>
            </a:r>
            <a:r>
              <a:rPr lang="en-US" sz="1200" i="1" dirty="0" err="1"/>
              <a:t>Ofek</a:t>
            </a:r>
            <a:r>
              <a:rPr lang="en-US" sz="1200" i="1" dirty="0"/>
              <a:t> (Caltech)</a:t>
            </a:r>
            <a:endParaRPr lang="fi-FI" sz="1200" dirty="0" smtClean="0"/>
          </a:p>
        </p:txBody>
      </p:sp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2283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667" y="260648"/>
            <a:ext cx="11514667" cy="59055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A6EC188-FF72-464F-B149-36553F89612B}" type="datetime1">
              <a:rPr lang="en-GB" smtClean="0"/>
              <a:t>06/06/2016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6475387" y="6216113"/>
            <a:ext cx="53779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200" dirty="0" smtClean="0"/>
              <a:t>Image </a:t>
            </a:r>
            <a:r>
              <a:rPr lang="fi-FI" sz="1200" dirty="0" err="1" smtClean="0"/>
              <a:t>credit:ESA</a:t>
            </a:r>
            <a:r>
              <a:rPr lang="fi-FI" sz="1200" dirty="0" smtClean="0"/>
              <a:t>, NASA</a:t>
            </a:r>
            <a:r>
              <a:rPr lang="en-US" sz="1200" i="1" dirty="0" smtClean="0"/>
              <a:t>, </a:t>
            </a:r>
            <a:r>
              <a:rPr lang="en-US" sz="1200" i="1" dirty="0"/>
              <a:t>K. Sharon (Tel Aviv University) and E. </a:t>
            </a:r>
            <a:r>
              <a:rPr lang="en-US" sz="1200" i="1" dirty="0" err="1"/>
              <a:t>Ofek</a:t>
            </a:r>
            <a:r>
              <a:rPr lang="en-US" sz="1200" i="1" dirty="0"/>
              <a:t> (Caltech)</a:t>
            </a:r>
            <a:endParaRPr lang="fi-FI" sz="1200" dirty="0" smtClean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7356140" y="1990765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LCD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104112" y="2318577"/>
            <a:ext cx="252028" cy="214969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19244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667" y="259804"/>
            <a:ext cx="11514667" cy="59055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A6EC188-FF72-464F-B149-36553F89612B}" type="datetime1">
              <a:rPr lang="en-GB" smtClean="0"/>
              <a:t>06/06/2016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6475387" y="6216113"/>
            <a:ext cx="53779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200" dirty="0" smtClean="0"/>
              <a:t>Image </a:t>
            </a:r>
            <a:r>
              <a:rPr lang="fi-FI" sz="1200" dirty="0" err="1" smtClean="0"/>
              <a:t>credit:ESA</a:t>
            </a:r>
            <a:r>
              <a:rPr lang="fi-FI" sz="1200" dirty="0" smtClean="0"/>
              <a:t>, NASA</a:t>
            </a:r>
            <a:r>
              <a:rPr lang="en-US" sz="1200" i="1" dirty="0" smtClean="0"/>
              <a:t>, </a:t>
            </a:r>
            <a:r>
              <a:rPr lang="en-US" sz="1200" i="1" dirty="0"/>
              <a:t>K. Sharon (Tel Aviv University) and E. </a:t>
            </a:r>
            <a:r>
              <a:rPr lang="en-US" sz="1200" i="1" dirty="0" err="1"/>
              <a:t>Ofek</a:t>
            </a:r>
            <a:r>
              <a:rPr lang="en-US" sz="1200" i="1" dirty="0"/>
              <a:t> (Caltech)</a:t>
            </a:r>
            <a:endParaRPr lang="fi-FI" sz="1200" dirty="0" smtClean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7356140" y="1990765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LCD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600056" y="1844826"/>
            <a:ext cx="648072" cy="288030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77297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667" y="259804"/>
            <a:ext cx="11514667" cy="59055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A6EC188-FF72-464F-B149-36553F89612B}" type="datetime1">
              <a:rPr lang="en-GB" smtClean="0"/>
              <a:t>06/06/2016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4196132"/>
            <a:ext cx="10363200" cy="1296144"/>
          </a:xfrm>
        </p:spPr>
        <p:txBody>
          <a:bodyPr/>
          <a:lstStyle/>
          <a:p>
            <a:r>
              <a:rPr lang="fi-FI" dirty="0" err="1" smtClean="0">
                <a:solidFill>
                  <a:schemeClr val="bg1"/>
                </a:solidFill>
              </a:rPr>
              <a:t>the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bigger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picture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475387" y="6216113"/>
            <a:ext cx="53779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200" dirty="0" smtClean="0"/>
              <a:t>Image </a:t>
            </a:r>
            <a:r>
              <a:rPr lang="fi-FI" sz="1200" dirty="0" err="1" smtClean="0"/>
              <a:t>credit:ESA</a:t>
            </a:r>
            <a:r>
              <a:rPr lang="fi-FI" sz="1200" dirty="0" smtClean="0"/>
              <a:t>, NASA</a:t>
            </a:r>
            <a:r>
              <a:rPr lang="en-US" sz="1200" i="1" dirty="0" smtClean="0"/>
              <a:t>, </a:t>
            </a:r>
            <a:r>
              <a:rPr lang="en-US" sz="1200" i="1" dirty="0"/>
              <a:t>K. Sharon (Tel Aviv University) and E. </a:t>
            </a:r>
            <a:r>
              <a:rPr lang="en-US" sz="1200" i="1" dirty="0" err="1"/>
              <a:t>Ofek</a:t>
            </a:r>
            <a:r>
              <a:rPr lang="en-US" sz="1200" i="1" dirty="0"/>
              <a:t> (Caltech)</a:t>
            </a:r>
            <a:endParaRPr lang="fi-FI" sz="1200" dirty="0" smtClean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7356140" y="1990765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LCD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104112" y="2318577"/>
            <a:ext cx="252028" cy="214969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062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UHOD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 smtClean="0"/>
              <a:t>University</a:t>
            </a:r>
            <a:r>
              <a:rPr lang="fi-FI" dirty="0" smtClean="0"/>
              <a:t> of Helsinki Open Data</a:t>
            </a:r>
          </a:p>
          <a:p>
            <a:pPr lvl="1"/>
            <a:r>
              <a:rPr lang="fi-FI" dirty="0" err="1"/>
              <a:t>Making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most</a:t>
            </a:r>
            <a:r>
              <a:rPr lang="fi-FI" dirty="0"/>
              <a:t> out of data in </a:t>
            </a:r>
            <a:r>
              <a:rPr lang="fi-FI" dirty="0" err="1"/>
              <a:t>existing</a:t>
            </a:r>
            <a:r>
              <a:rPr lang="fi-FI" dirty="0"/>
              <a:t> </a:t>
            </a:r>
            <a:r>
              <a:rPr lang="fi-FI" dirty="0" err="1"/>
              <a:t>systems</a:t>
            </a:r>
            <a:endParaRPr lang="fi-FI" dirty="0"/>
          </a:p>
          <a:p>
            <a:pPr lvl="1"/>
            <a:r>
              <a:rPr lang="fi-FI" dirty="0" err="1" smtClean="0"/>
              <a:t>Putting</a:t>
            </a:r>
            <a:r>
              <a:rPr lang="fi-FI" dirty="0" smtClean="0"/>
              <a:t> </a:t>
            </a:r>
            <a:r>
              <a:rPr lang="fi-FI" dirty="0" err="1" smtClean="0"/>
              <a:t>identifiers</a:t>
            </a:r>
            <a:r>
              <a:rPr lang="fi-FI" dirty="0" smtClean="0"/>
              <a:t> to </a:t>
            </a:r>
            <a:r>
              <a:rPr lang="fi-FI" dirty="0" err="1" smtClean="0"/>
              <a:t>work</a:t>
            </a:r>
            <a:endParaRPr lang="fi-FI" dirty="0" smtClean="0"/>
          </a:p>
          <a:p>
            <a:pPr lvl="1"/>
            <a:r>
              <a:rPr lang="fi-FI" dirty="0" err="1"/>
              <a:t>L</a:t>
            </a:r>
            <a:r>
              <a:rPr lang="fi-FI" dirty="0" err="1" smtClean="0"/>
              <a:t>inked</a:t>
            </a:r>
            <a:r>
              <a:rPr lang="fi-FI" dirty="0" smtClean="0"/>
              <a:t> data </a:t>
            </a:r>
            <a:r>
              <a:rPr lang="fi-FI" dirty="0" err="1" smtClean="0"/>
              <a:t>acquisition</a:t>
            </a:r>
            <a:r>
              <a:rPr lang="fi-FI" dirty="0" smtClean="0"/>
              <a:t>, </a:t>
            </a:r>
            <a:r>
              <a:rPr lang="fi-FI" dirty="0" err="1" smtClean="0"/>
              <a:t>processing</a:t>
            </a:r>
            <a:r>
              <a:rPr lang="fi-FI" dirty="0" smtClean="0"/>
              <a:t> and </a:t>
            </a:r>
            <a:r>
              <a:rPr lang="fi-FI" dirty="0" err="1" smtClean="0"/>
              <a:t>distribution</a:t>
            </a:r>
            <a:endParaRPr lang="fi-FI" dirty="0" smtClean="0"/>
          </a:p>
          <a:p>
            <a:r>
              <a:rPr lang="fi-FI" dirty="0" err="1" smtClean="0"/>
              <a:t>Creating</a:t>
            </a:r>
            <a:r>
              <a:rPr lang="fi-FI" dirty="0" smtClean="0"/>
              <a:t> </a:t>
            </a:r>
            <a:r>
              <a:rPr lang="fi-FI" dirty="0" err="1" smtClean="0"/>
              <a:t>useful</a:t>
            </a:r>
            <a:r>
              <a:rPr lang="fi-FI" dirty="0" smtClean="0"/>
              <a:t> data </a:t>
            </a:r>
            <a:r>
              <a:rPr lang="fi-FI" dirty="0" err="1" smtClean="0"/>
              <a:t>services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already</a:t>
            </a:r>
            <a:r>
              <a:rPr lang="fi-FI" dirty="0" smtClean="0"/>
              <a:t> </a:t>
            </a:r>
            <a:r>
              <a:rPr lang="fi-FI" dirty="0" err="1" smtClean="0"/>
              <a:t>published</a:t>
            </a:r>
            <a:r>
              <a:rPr lang="fi-FI" dirty="0" smtClean="0"/>
              <a:t> data</a:t>
            </a:r>
          </a:p>
          <a:p>
            <a:pPr lvl="1"/>
            <a:r>
              <a:rPr lang="fi-FI" dirty="0" smtClean="0"/>
              <a:t>Read-</a:t>
            </a:r>
            <a:r>
              <a:rPr lang="fi-FI" dirty="0" err="1" smtClean="0"/>
              <a:t>only</a:t>
            </a:r>
            <a:endParaRPr lang="fi-FI" dirty="0" smtClean="0"/>
          </a:p>
          <a:p>
            <a:pPr lvl="1"/>
            <a:r>
              <a:rPr lang="fi-FI" dirty="0" smtClean="0"/>
              <a:t>Public and </a:t>
            </a:r>
            <a:r>
              <a:rPr lang="fi-FI" dirty="0" err="1" smtClean="0"/>
              <a:t>published</a:t>
            </a:r>
            <a:r>
              <a:rPr lang="fi-FI" dirty="0" smtClean="0"/>
              <a:t> </a:t>
            </a:r>
            <a:r>
              <a:rPr lang="fi-FI" dirty="0" err="1" smtClean="0"/>
              <a:t>provenance</a:t>
            </a:r>
            <a:endParaRPr lang="fi-FI" dirty="0" smtClean="0"/>
          </a:p>
          <a:p>
            <a:pPr lvl="1"/>
            <a:r>
              <a:rPr lang="fi-FI" dirty="0" err="1" smtClean="0"/>
              <a:t>Robust</a:t>
            </a:r>
            <a:r>
              <a:rPr lang="fi-FI" dirty="0" smtClean="0"/>
              <a:t> and </a:t>
            </a:r>
            <a:r>
              <a:rPr lang="fi-FI" dirty="0" err="1" smtClean="0"/>
              <a:t>scalable</a:t>
            </a:r>
            <a:r>
              <a:rPr lang="fi-FI" dirty="0" smtClean="0"/>
              <a:t> data </a:t>
            </a:r>
            <a:r>
              <a:rPr lang="fi-FI" dirty="0" err="1" smtClean="0"/>
              <a:t>APIs</a:t>
            </a:r>
            <a:endParaRPr lang="fi-FI" dirty="0" smtClean="0"/>
          </a:p>
          <a:p>
            <a:pPr lvl="1"/>
            <a:r>
              <a:rPr lang="fi-FI" dirty="0" err="1" smtClean="0"/>
              <a:t>Backend</a:t>
            </a:r>
            <a:r>
              <a:rPr lang="fi-FI" dirty="0" smtClean="0"/>
              <a:t> data and </a:t>
            </a:r>
            <a:r>
              <a:rPr lang="fi-FI" dirty="0" err="1" smtClean="0"/>
              <a:t>frontend</a:t>
            </a:r>
            <a:r>
              <a:rPr lang="fi-FI" dirty="0" smtClean="0"/>
              <a:t> data </a:t>
            </a:r>
            <a:r>
              <a:rPr lang="fi-FI" dirty="0" err="1" smtClean="0"/>
              <a:t>separated</a:t>
            </a:r>
            <a:endParaRPr lang="fi-FI" dirty="0" smtClean="0"/>
          </a:p>
          <a:p>
            <a:r>
              <a:rPr lang="fi-FI" dirty="0" err="1" smtClean="0"/>
              <a:t>Multiple</a:t>
            </a:r>
            <a:r>
              <a:rPr lang="fi-FI" dirty="0" smtClean="0"/>
              <a:t> </a:t>
            </a:r>
            <a:r>
              <a:rPr lang="fi-FI" dirty="0" err="1" smtClean="0"/>
              <a:t>views</a:t>
            </a:r>
            <a:r>
              <a:rPr lang="fi-FI" dirty="0" smtClean="0"/>
              <a:t> on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same</a:t>
            </a:r>
            <a:r>
              <a:rPr lang="fi-FI" dirty="0" smtClean="0"/>
              <a:t> </a:t>
            </a:r>
            <a:r>
              <a:rPr lang="fi-FI" dirty="0" err="1" smtClean="0"/>
              <a:t>underlying</a:t>
            </a:r>
            <a:r>
              <a:rPr lang="fi-FI" dirty="0" smtClean="0"/>
              <a:t> RDF dataset</a:t>
            </a:r>
          </a:p>
          <a:p>
            <a:endParaRPr lang="fi-FI" dirty="0" smtClean="0"/>
          </a:p>
          <a:p>
            <a:pPr marL="92075" indent="0">
              <a:buNone/>
            </a:pPr>
            <a:endParaRPr lang="fi-FI" dirty="0" smtClean="0"/>
          </a:p>
          <a:p>
            <a:pPr lvl="1"/>
            <a:endParaRPr lang="fi-FI" dirty="0" smtClean="0"/>
          </a:p>
          <a:p>
            <a:pPr marL="92075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9A23D-C1E5-4BA7-AAE7-6CFB2345E8E3}" type="datetime1">
              <a:rPr lang="en-GB" smtClean="0"/>
              <a:t>07/06/2016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740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UHOD &amp; </a:t>
            </a:r>
            <a:r>
              <a:rPr lang="fi-FI" dirty="0" err="1" smtClean="0"/>
              <a:t>lcd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9A23D-C1E5-4BA7-AAE7-6CFB2345E8E3}" type="datetime1">
              <a:rPr lang="en-GB" smtClean="0"/>
              <a:t>07/06/2016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837036" y="1458191"/>
            <a:ext cx="12241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LCD</a:t>
            </a:r>
            <a:endParaRPr lang="fi-FI" dirty="0"/>
          </a:p>
        </p:txBody>
      </p:sp>
      <p:sp>
        <p:nvSpPr>
          <p:cNvPr id="15" name="Rectangle 14"/>
          <p:cNvSpPr/>
          <p:nvPr/>
        </p:nvSpPr>
        <p:spPr>
          <a:xfrm>
            <a:off x="5837036" y="4221088"/>
            <a:ext cx="12241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UHOD</a:t>
            </a:r>
            <a:endParaRPr lang="fi-FI" dirty="0"/>
          </a:p>
        </p:txBody>
      </p:sp>
      <p:sp>
        <p:nvSpPr>
          <p:cNvPr id="16" name="Rectangle 15"/>
          <p:cNvSpPr/>
          <p:nvPr/>
        </p:nvSpPr>
        <p:spPr>
          <a:xfrm>
            <a:off x="3287688" y="4221088"/>
            <a:ext cx="12241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LCD</a:t>
            </a:r>
          </a:p>
          <a:p>
            <a:pPr algn="ctr"/>
            <a:r>
              <a:rPr lang="fi-FI" dirty="0" smtClean="0"/>
              <a:t>UI</a:t>
            </a:r>
            <a:endParaRPr lang="fi-FI" dirty="0"/>
          </a:p>
        </p:txBody>
      </p:sp>
      <p:cxnSp>
        <p:nvCxnSpPr>
          <p:cNvPr id="18" name="Straight Arrow Connector 17"/>
          <p:cNvCxnSpPr>
            <a:stCxn id="7" idx="2"/>
            <a:endCxn id="15" idx="0"/>
          </p:cNvCxnSpPr>
          <p:nvPr/>
        </p:nvCxnSpPr>
        <p:spPr>
          <a:xfrm>
            <a:off x="6449104" y="2466303"/>
            <a:ext cx="0" cy="1754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 bwMode="auto">
          <a:xfrm>
            <a:off x="6600056" y="3006572"/>
            <a:ext cx="219451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2000" dirty="0" err="1" smtClean="0"/>
              <a:t>Research</a:t>
            </a:r>
            <a:r>
              <a:rPr lang="fi-FI" sz="2000" dirty="0" smtClean="0"/>
              <a:t> data</a:t>
            </a:r>
          </a:p>
          <a:p>
            <a:r>
              <a:rPr lang="fi-FI" sz="2000" dirty="0" smtClean="0"/>
              <a:t>Dataset </a:t>
            </a:r>
            <a:r>
              <a:rPr lang="fi-FI" sz="2000" dirty="0" err="1" smtClean="0"/>
              <a:t>description</a:t>
            </a:r>
            <a:endParaRPr lang="fi-FI" sz="2000" dirty="0" smtClean="0"/>
          </a:p>
        </p:txBody>
      </p:sp>
      <p:sp>
        <p:nvSpPr>
          <p:cNvPr id="25" name="TextBox 24"/>
          <p:cNvSpPr txBox="1"/>
          <p:nvPr/>
        </p:nvSpPr>
        <p:spPr bwMode="auto">
          <a:xfrm>
            <a:off x="7176120" y="1757574"/>
            <a:ext cx="2500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dirty="0" smtClean="0"/>
              <a:t>Data </a:t>
            </a:r>
            <a:r>
              <a:rPr lang="fi-FI" dirty="0" err="1" smtClean="0"/>
              <a:t>maintenance</a:t>
            </a:r>
            <a:endParaRPr lang="fi-FI" dirty="0" smtClean="0"/>
          </a:p>
        </p:txBody>
      </p:sp>
      <p:sp>
        <p:nvSpPr>
          <p:cNvPr id="26" name="TextBox 25"/>
          <p:cNvSpPr txBox="1"/>
          <p:nvPr/>
        </p:nvSpPr>
        <p:spPr bwMode="auto">
          <a:xfrm>
            <a:off x="1588611" y="4540478"/>
            <a:ext cx="15068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dirty="0" smtClean="0"/>
              <a:t>Data </a:t>
            </a:r>
            <a:r>
              <a:rPr lang="fi-FI" dirty="0" err="1" smtClean="0"/>
              <a:t>reuse</a:t>
            </a:r>
            <a:endParaRPr lang="fi-FI" dirty="0" smtClean="0"/>
          </a:p>
        </p:txBody>
      </p:sp>
      <p:sp>
        <p:nvSpPr>
          <p:cNvPr id="27" name="TextBox 26"/>
          <p:cNvSpPr txBox="1"/>
          <p:nvPr/>
        </p:nvSpPr>
        <p:spPr bwMode="auto">
          <a:xfrm>
            <a:off x="7162248" y="4540478"/>
            <a:ext cx="16094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dirty="0" smtClean="0"/>
              <a:t>Data </a:t>
            </a:r>
            <a:r>
              <a:rPr lang="fi-FI" dirty="0" err="1" smtClean="0"/>
              <a:t>broker</a:t>
            </a:r>
            <a:endParaRPr lang="fi-FI" dirty="0" smtClean="0"/>
          </a:p>
        </p:txBody>
      </p:sp>
      <p:cxnSp>
        <p:nvCxnSpPr>
          <p:cNvPr id="29" name="Straight Arrow Connector 28"/>
          <p:cNvCxnSpPr>
            <a:stCxn id="16" idx="3"/>
            <a:endCxn id="15" idx="1"/>
          </p:cNvCxnSpPr>
          <p:nvPr/>
        </p:nvCxnSpPr>
        <p:spPr>
          <a:xfrm>
            <a:off x="4511824" y="4725144"/>
            <a:ext cx="13252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20437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LCD ui</a:t>
            </a:r>
            <a:br>
              <a:rPr lang="fi-FI" dirty="0" smtClean="0"/>
            </a:br>
            <a:r>
              <a:rPr lang="fi-FI" dirty="0" err="1" smtClean="0"/>
              <a:t>search</a:t>
            </a:r>
            <a:r>
              <a:rPr lang="fi-FI" dirty="0" smtClean="0"/>
              <a:t> and </a:t>
            </a:r>
            <a:r>
              <a:rPr lang="fi-FI" dirty="0" err="1" smtClean="0"/>
              <a:t>retrieval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9A23D-C1E5-4BA7-AAE7-6CFB2345E8E3}" type="datetime1">
              <a:rPr lang="en-GB" smtClean="0"/>
              <a:t>07/06/2016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pic>
        <p:nvPicPr>
          <p:cNvPr id="7" name="officeArt object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1664" y="1942240"/>
            <a:ext cx="6210781" cy="402369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53307216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UHOD </a:t>
            </a:r>
            <a:r>
              <a:rPr lang="fi-FI" dirty="0" err="1" smtClean="0"/>
              <a:t>concept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9A23D-C1E5-4BA7-AAE7-6CFB2345E8E3}" type="datetime1">
              <a:rPr lang="en-GB" smtClean="0"/>
              <a:t>07/06/2016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837036" y="1458191"/>
            <a:ext cx="12241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RDM</a:t>
            </a:r>
            <a:endParaRPr lang="fi-FI" dirty="0"/>
          </a:p>
        </p:txBody>
      </p:sp>
      <p:sp>
        <p:nvSpPr>
          <p:cNvPr id="15" name="Rectangle 14"/>
          <p:cNvSpPr/>
          <p:nvPr/>
        </p:nvSpPr>
        <p:spPr>
          <a:xfrm>
            <a:off x="5837036" y="3188253"/>
            <a:ext cx="12241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UHOD</a:t>
            </a:r>
            <a:endParaRPr lang="fi-FI" dirty="0"/>
          </a:p>
        </p:txBody>
      </p:sp>
      <p:sp>
        <p:nvSpPr>
          <p:cNvPr id="16" name="Rectangle 15"/>
          <p:cNvSpPr/>
          <p:nvPr/>
        </p:nvSpPr>
        <p:spPr>
          <a:xfrm>
            <a:off x="3143672" y="3186129"/>
            <a:ext cx="1296144" cy="101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CRIS</a:t>
            </a:r>
            <a:endParaRPr lang="fi-FI" dirty="0"/>
          </a:p>
        </p:txBody>
      </p:sp>
      <p:sp>
        <p:nvSpPr>
          <p:cNvPr id="23" name="Rectangle 22"/>
          <p:cNvSpPr/>
          <p:nvPr/>
        </p:nvSpPr>
        <p:spPr>
          <a:xfrm>
            <a:off x="8458392" y="3186129"/>
            <a:ext cx="1296144" cy="101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ILS</a:t>
            </a:r>
            <a:endParaRPr lang="fi-FI" dirty="0"/>
          </a:p>
        </p:txBody>
      </p:sp>
      <p:sp>
        <p:nvSpPr>
          <p:cNvPr id="28" name="Rectangle 27"/>
          <p:cNvSpPr/>
          <p:nvPr/>
        </p:nvSpPr>
        <p:spPr>
          <a:xfrm>
            <a:off x="5837036" y="4936736"/>
            <a:ext cx="1224136" cy="101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IR</a:t>
            </a:r>
            <a:endParaRPr lang="fi-FI" dirty="0"/>
          </a:p>
        </p:txBody>
      </p:sp>
      <p:cxnSp>
        <p:nvCxnSpPr>
          <p:cNvPr id="34" name="Straight Connector 33"/>
          <p:cNvCxnSpPr>
            <a:stCxn id="28" idx="0"/>
            <a:endCxn id="15" idx="2"/>
          </p:cNvCxnSpPr>
          <p:nvPr/>
        </p:nvCxnSpPr>
        <p:spPr>
          <a:xfrm flipV="1">
            <a:off x="6449104" y="4196365"/>
            <a:ext cx="0" cy="740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6" idx="3"/>
            <a:endCxn id="15" idx="1"/>
          </p:cNvCxnSpPr>
          <p:nvPr/>
        </p:nvCxnSpPr>
        <p:spPr>
          <a:xfrm>
            <a:off x="4439816" y="3691247"/>
            <a:ext cx="1397220" cy="1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7" idx="2"/>
            <a:endCxn id="15" idx="0"/>
          </p:cNvCxnSpPr>
          <p:nvPr/>
        </p:nvCxnSpPr>
        <p:spPr>
          <a:xfrm>
            <a:off x="6449104" y="2466303"/>
            <a:ext cx="0" cy="72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3" idx="1"/>
            <a:endCxn id="15" idx="3"/>
          </p:cNvCxnSpPr>
          <p:nvPr/>
        </p:nvCxnSpPr>
        <p:spPr>
          <a:xfrm flipH="1">
            <a:off x="7061172" y="3691247"/>
            <a:ext cx="1397220" cy="1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25730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UHOD </a:t>
            </a:r>
            <a:r>
              <a:rPr lang="fi-FI" dirty="0" err="1" smtClean="0"/>
              <a:t>concept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9A23D-C1E5-4BA7-AAE7-6CFB2345E8E3}" type="datetime1">
              <a:rPr lang="en-GB" smtClean="0"/>
              <a:t>07/06/2016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5024572" y="2199032"/>
            <a:ext cx="1301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dirty="0" smtClean="0"/>
              <a:t>&lt;</a:t>
            </a:r>
            <a:r>
              <a:rPr lang="fi-FI" dirty="0" err="1" smtClean="0"/>
              <a:t>orgunit</a:t>
            </a:r>
            <a:r>
              <a:rPr lang="fi-FI" dirty="0" smtClean="0"/>
              <a:t>&gt;</a:t>
            </a:r>
            <a:endParaRPr lang="fi-FI" dirty="0" smtClean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4386975" y="3260416"/>
            <a:ext cx="25696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dirty="0" smtClean="0"/>
              <a:t>&lt;</a:t>
            </a:r>
            <a:r>
              <a:rPr lang="fi-FI" dirty="0" err="1" smtClean="0"/>
              <a:t>publication</a:t>
            </a:r>
            <a:r>
              <a:rPr lang="fi-FI" dirty="0" smtClean="0"/>
              <a:t>/cris1</a:t>
            </a:r>
            <a:r>
              <a:rPr lang="fi-FI" dirty="0" smtClean="0"/>
              <a:t>&gt;</a:t>
            </a:r>
            <a:endParaRPr lang="fi-FI" dirty="0" smtClean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4219863" y="4508549"/>
            <a:ext cx="29110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dirty="0" smtClean="0"/>
              <a:t>&lt;</a:t>
            </a:r>
            <a:r>
              <a:rPr lang="fi-FI" dirty="0" err="1" smtClean="0"/>
              <a:t>datasetDescription</a:t>
            </a:r>
            <a:r>
              <a:rPr lang="fi-FI" dirty="0" smtClean="0"/>
              <a:t>&gt;</a:t>
            </a:r>
            <a:endParaRPr lang="fi-FI" dirty="0" smtClean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7901960" y="4508549"/>
            <a:ext cx="1368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dirty="0" smtClean="0"/>
              <a:t>&lt;dataset&gt;</a:t>
            </a:r>
            <a:endParaRPr lang="fi-FI" dirty="0" smtClean="0"/>
          </a:p>
        </p:txBody>
      </p:sp>
      <p:cxnSp>
        <p:nvCxnSpPr>
          <p:cNvPr id="13" name="Straight Arrow Connector 12"/>
          <p:cNvCxnSpPr>
            <a:stCxn id="9" idx="0"/>
            <a:endCxn id="8" idx="2"/>
          </p:cNvCxnSpPr>
          <p:nvPr/>
        </p:nvCxnSpPr>
        <p:spPr>
          <a:xfrm flipV="1">
            <a:off x="5671782" y="2568364"/>
            <a:ext cx="3609" cy="692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10" idx="0"/>
          </p:cNvCxnSpPr>
          <p:nvPr/>
        </p:nvCxnSpPr>
        <p:spPr>
          <a:xfrm>
            <a:off x="5671782" y="3629748"/>
            <a:ext cx="3608" cy="878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11" idx="1"/>
          </p:cNvCxnSpPr>
          <p:nvPr/>
        </p:nvCxnSpPr>
        <p:spPr>
          <a:xfrm>
            <a:off x="7130916" y="4693215"/>
            <a:ext cx="7710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 bwMode="auto">
          <a:xfrm>
            <a:off x="848108" y="3260416"/>
            <a:ext cx="30665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dirty="0" smtClean="0"/>
              <a:t>&lt;</a:t>
            </a:r>
            <a:r>
              <a:rPr lang="fi-FI" dirty="0" err="1" smtClean="0"/>
              <a:t>publication</a:t>
            </a:r>
            <a:r>
              <a:rPr lang="fi-FI" dirty="0" smtClean="0"/>
              <a:t>/ethesis1</a:t>
            </a:r>
            <a:r>
              <a:rPr lang="fi-FI" dirty="0" smtClean="0"/>
              <a:t>&gt;</a:t>
            </a:r>
            <a:endParaRPr lang="fi-FI" dirty="0" smtClean="0"/>
          </a:p>
        </p:txBody>
      </p:sp>
      <p:sp>
        <p:nvSpPr>
          <p:cNvPr id="35" name="TextBox 34"/>
          <p:cNvSpPr txBox="1"/>
          <p:nvPr/>
        </p:nvSpPr>
        <p:spPr bwMode="auto">
          <a:xfrm>
            <a:off x="8410915" y="3224514"/>
            <a:ext cx="2758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dirty="0" smtClean="0"/>
              <a:t>&lt;</a:t>
            </a:r>
            <a:r>
              <a:rPr lang="fi-FI" dirty="0" err="1" smtClean="0"/>
              <a:t>publication</a:t>
            </a:r>
            <a:r>
              <a:rPr lang="fi-FI" dirty="0" smtClean="0"/>
              <a:t>/book1</a:t>
            </a:r>
            <a:r>
              <a:rPr lang="fi-FI" dirty="0" smtClean="0"/>
              <a:t>&gt;</a:t>
            </a:r>
            <a:endParaRPr lang="fi-FI" dirty="0" smtClean="0"/>
          </a:p>
        </p:txBody>
      </p:sp>
      <p:cxnSp>
        <p:nvCxnSpPr>
          <p:cNvPr id="37" name="Straight Arrow Connector 36"/>
          <p:cNvCxnSpPr>
            <a:stCxn id="34" idx="2"/>
            <a:endCxn id="10" idx="1"/>
          </p:cNvCxnSpPr>
          <p:nvPr/>
        </p:nvCxnSpPr>
        <p:spPr>
          <a:xfrm>
            <a:off x="2381381" y="3629748"/>
            <a:ext cx="1838482" cy="1063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 bwMode="auto">
          <a:xfrm>
            <a:off x="7598994" y="2194733"/>
            <a:ext cx="15068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dirty="0" smtClean="0"/>
              <a:t>&lt;subject1&gt;</a:t>
            </a:r>
            <a:endParaRPr lang="fi-FI" dirty="0" smtClean="0"/>
          </a:p>
        </p:txBody>
      </p:sp>
      <p:cxnSp>
        <p:nvCxnSpPr>
          <p:cNvPr id="44" name="Straight Arrow Connector 43"/>
          <p:cNvCxnSpPr>
            <a:stCxn id="34" idx="0"/>
            <a:endCxn id="8" idx="2"/>
          </p:cNvCxnSpPr>
          <p:nvPr/>
        </p:nvCxnSpPr>
        <p:spPr>
          <a:xfrm flipV="1">
            <a:off x="2381381" y="2568364"/>
            <a:ext cx="3294010" cy="692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9" idx="3"/>
            <a:endCxn id="40" idx="2"/>
          </p:cNvCxnSpPr>
          <p:nvPr/>
        </p:nvCxnSpPr>
        <p:spPr>
          <a:xfrm flipV="1">
            <a:off x="6956589" y="2564065"/>
            <a:ext cx="1395817" cy="881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5" idx="0"/>
            <a:endCxn id="40" idx="2"/>
          </p:cNvCxnSpPr>
          <p:nvPr/>
        </p:nvCxnSpPr>
        <p:spPr>
          <a:xfrm flipH="1" flipV="1">
            <a:off x="8352406" y="2564065"/>
            <a:ext cx="1437894" cy="660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20684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Uhod</a:t>
            </a:r>
            <a:r>
              <a:rPr lang="fi-FI" dirty="0" smtClean="0"/>
              <a:t> </a:t>
            </a:r>
            <a:r>
              <a:rPr lang="fi-FI" dirty="0" err="1" smtClean="0"/>
              <a:t>concept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9A23D-C1E5-4BA7-AAE7-6CFB2345E8E3}" type="datetime1">
              <a:rPr lang="en-GB" smtClean="0"/>
              <a:t>07/06/2016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295798" y="5373216"/>
            <a:ext cx="3787356" cy="659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B</a:t>
            </a:r>
            <a:r>
              <a:rPr lang="fi-FI" dirty="0" err="1" smtClean="0"/>
              <a:t>ackend</a:t>
            </a:r>
            <a:r>
              <a:rPr lang="fi-FI" dirty="0" smtClean="0"/>
              <a:t> RDF data</a:t>
            </a:r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3071664" y="2909637"/>
            <a:ext cx="1872208" cy="663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Service 1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5253372" y="2886026"/>
            <a:ext cx="1872208" cy="686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Service 2</a:t>
            </a:r>
            <a:endParaRPr lang="fi-FI" dirty="0"/>
          </a:p>
        </p:txBody>
      </p:sp>
      <p:sp>
        <p:nvSpPr>
          <p:cNvPr id="10" name="Rectangle 9"/>
          <p:cNvSpPr/>
          <p:nvPr/>
        </p:nvSpPr>
        <p:spPr>
          <a:xfrm>
            <a:off x="7435080" y="2903650"/>
            <a:ext cx="1872208" cy="669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Service 3</a:t>
            </a:r>
            <a:endParaRPr lang="fi-FI" dirty="0"/>
          </a:p>
        </p:txBody>
      </p:sp>
      <p:sp>
        <p:nvSpPr>
          <p:cNvPr id="11" name="Rectangle 10"/>
          <p:cNvSpPr/>
          <p:nvPr/>
        </p:nvSpPr>
        <p:spPr>
          <a:xfrm>
            <a:off x="4151784" y="1755082"/>
            <a:ext cx="1872208" cy="63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Application1</a:t>
            </a:r>
            <a:endParaRPr lang="fi-FI" dirty="0"/>
          </a:p>
        </p:txBody>
      </p:sp>
      <p:sp>
        <p:nvSpPr>
          <p:cNvPr id="12" name="Rectangle 11"/>
          <p:cNvSpPr/>
          <p:nvPr/>
        </p:nvSpPr>
        <p:spPr>
          <a:xfrm>
            <a:off x="7435080" y="1755081"/>
            <a:ext cx="1872208" cy="591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Application2</a:t>
            </a:r>
            <a:endParaRPr lang="fi-FI" dirty="0"/>
          </a:p>
        </p:txBody>
      </p:sp>
      <p:cxnSp>
        <p:nvCxnSpPr>
          <p:cNvPr id="14" name="Straight Connector 13"/>
          <p:cNvCxnSpPr>
            <a:stCxn id="8" idx="2"/>
          </p:cNvCxnSpPr>
          <p:nvPr/>
        </p:nvCxnSpPr>
        <p:spPr>
          <a:xfrm>
            <a:off x="4007768" y="3573016"/>
            <a:ext cx="1416158" cy="585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2"/>
          </p:cNvCxnSpPr>
          <p:nvPr/>
        </p:nvCxnSpPr>
        <p:spPr>
          <a:xfrm flipH="1">
            <a:off x="7344140" y="3573016"/>
            <a:ext cx="1027044" cy="585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2"/>
            <a:endCxn id="40" idx="0"/>
          </p:cNvCxnSpPr>
          <p:nvPr/>
        </p:nvCxnSpPr>
        <p:spPr>
          <a:xfrm>
            <a:off x="6189476" y="3573016"/>
            <a:ext cx="0" cy="591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0"/>
            <a:endCxn id="11" idx="2"/>
          </p:cNvCxnSpPr>
          <p:nvPr/>
        </p:nvCxnSpPr>
        <p:spPr>
          <a:xfrm flipV="1">
            <a:off x="4007768" y="2387842"/>
            <a:ext cx="1080120" cy="521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2"/>
            <a:endCxn id="9" idx="0"/>
          </p:cNvCxnSpPr>
          <p:nvPr/>
        </p:nvCxnSpPr>
        <p:spPr>
          <a:xfrm>
            <a:off x="5087888" y="2387842"/>
            <a:ext cx="1101588" cy="498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2"/>
            <a:endCxn id="10" idx="0"/>
          </p:cNvCxnSpPr>
          <p:nvPr/>
        </p:nvCxnSpPr>
        <p:spPr>
          <a:xfrm>
            <a:off x="8371184" y="2347074"/>
            <a:ext cx="0" cy="556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295798" y="4164269"/>
            <a:ext cx="3787356" cy="659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F</a:t>
            </a:r>
            <a:r>
              <a:rPr lang="fi-FI" dirty="0" err="1" smtClean="0"/>
              <a:t>rontend</a:t>
            </a:r>
            <a:r>
              <a:rPr lang="fi-FI" dirty="0" smtClean="0"/>
              <a:t> RDF data</a:t>
            </a:r>
            <a:endParaRPr lang="fi-FI" dirty="0"/>
          </a:p>
        </p:txBody>
      </p:sp>
      <p:cxnSp>
        <p:nvCxnSpPr>
          <p:cNvPr id="47" name="Straight Connector 46"/>
          <p:cNvCxnSpPr>
            <a:stCxn id="40" idx="2"/>
            <a:endCxn id="7" idx="0"/>
          </p:cNvCxnSpPr>
          <p:nvPr/>
        </p:nvCxnSpPr>
        <p:spPr>
          <a:xfrm>
            <a:off x="6189476" y="4824247"/>
            <a:ext cx="0" cy="548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80410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solidFill>
            <a:schemeClr val="tx1"/>
          </a:solidFill>
        </p:spPr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A6EC188-FF72-464F-B149-36553F89612B}" type="datetime1">
              <a:rPr lang="en-GB" smtClean="0"/>
              <a:t>06/06/2016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4834296"/>
            <a:ext cx="10363200" cy="1296144"/>
          </a:xfrm>
        </p:spPr>
        <p:txBody>
          <a:bodyPr/>
          <a:lstStyle/>
          <a:p>
            <a:r>
              <a:rPr lang="fi-FI" sz="1800" dirty="0" err="1" smtClean="0">
                <a:solidFill>
                  <a:schemeClr val="bg1"/>
                </a:solidFill>
              </a:rPr>
              <a:t>This</a:t>
            </a:r>
            <a:r>
              <a:rPr lang="fi-FI" sz="1800" dirty="0" smtClean="0">
                <a:solidFill>
                  <a:schemeClr val="bg1"/>
                </a:solidFill>
              </a:rPr>
              <a:t> </a:t>
            </a:r>
            <a:r>
              <a:rPr lang="fi-FI" sz="1800" dirty="0" err="1" smtClean="0">
                <a:solidFill>
                  <a:schemeClr val="bg1"/>
                </a:solidFill>
              </a:rPr>
              <a:t>page</a:t>
            </a:r>
            <a:r>
              <a:rPr lang="fi-FI" sz="1800" dirty="0" smtClean="0">
                <a:solidFill>
                  <a:schemeClr val="bg1"/>
                </a:solidFill>
              </a:rPr>
              <a:t> </a:t>
            </a:r>
            <a:r>
              <a:rPr lang="fi-FI" sz="1800" dirty="0" err="1" smtClean="0">
                <a:solidFill>
                  <a:schemeClr val="bg1"/>
                </a:solidFill>
              </a:rPr>
              <a:t>intentionally</a:t>
            </a:r>
            <a:r>
              <a:rPr lang="fi-FI" sz="1800" dirty="0" smtClean="0">
                <a:solidFill>
                  <a:schemeClr val="bg1"/>
                </a:solidFill>
              </a:rPr>
              <a:t> </a:t>
            </a:r>
            <a:r>
              <a:rPr lang="fi-FI" sz="1800" dirty="0" err="1" smtClean="0">
                <a:solidFill>
                  <a:schemeClr val="bg1"/>
                </a:solidFill>
              </a:rPr>
              <a:t>left</a:t>
            </a:r>
            <a:r>
              <a:rPr lang="fi-FI" sz="1800" dirty="0" smtClean="0">
                <a:solidFill>
                  <a:schemeClr val="bg1"/>
                </a:solidFill>
              </a:rPr>
              <a:t> (</a:t>
            </a:r>
            <a:r>
              <a:rPr lang="fi-FI" sz="1800" dirty="0" err="1" smtClean="0">
                <a:solidFill>
                  <a:schemeClr val="bg1"/>
                </a:solidFill>
              </a:rPr>
              <a:t>almost</a:t>
            </a:r>
            <a:r>
              <a:rPr lang="fi-FI" sz="1800" dirty="0" smtClean="0">
                <a:solidFill>
                  <a:schemeClr val="bg1"/>
                </a:solidFill>
              </a:rPr>
              <a:t>) </a:t>
            </a:r>
            <a:r>
              <a:rPr lang="fi-FI" sz="1800" dirty="0" err="1" smtClean="0">
                <a:solidFill>
                  <a:schemeClr val="bg1"/>
                </a:solidFill>
              </a:rPr>
              <a:t>blank</a:t>
            </a:r>
            <a:endParaRPr lang="fi-FI" sz="1800" dirty="0">
              <a:solidFill>
                <a:schemeClr val="bg1"/>
              </a:solidFill>
            </a:endParaRPr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5"/>
          <a:stretch/>
        </p:blipFill>
        <p:spPr>
          <a:xfrm>
            <a:off x="-168696" y="96682"/>
            <a:ext cx="2851564" cy="18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559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n paikkamerkki 1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516" y="260249"/>
            <a:ext cx="11503124" cy="5905055"/>
          </a:xfrm>
        </p:spPr>
      </p:pic>
      <p:sp>
        <p:nvSpPr>
          <p:cNvPr id="3" name="Päivämäärän paikkamerkki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625A68-B611-44CF-B579-42A8E6324BD5}" type="datetime1">
              <a:rPr lang="en-GB" smtClean="0"/>
              <a:t>06/06/2016</a:t>
            </a:fld>
            <a:endParaRPr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669315E-5A66-CF44-AE5D-C333B2F730C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9" name="Otsikko 8"/>
          <p:cNvSpPr>
            <a:spLocks noGrp="1"/>
          </p:cNvSpPr>
          <p:nvPr>
            <p:ph type="ctrTitle"/>
          </p:nvPr>
        </p:nvSpPr>
        <p:spPr>
          <a:xfrm>
            <a:off x="1147911" y="4869160"/>
            <a:ext cx="10363200" cy="1296144"/>
          </a:xfrm>
        </p:spPr>
        <p:txBody>
          <a:bodyPr/>
          <a:lstStyle/>
          <a:p>
            <a:r>
              <a:rPr lang="fi-FI" dirty="0" err="1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78000"/>
                    </a:prstClr>
                  </a:outerShdw>
                </a:effectLst>
              </a:rPr>
              <a:t>What</a:t>
            </a:r>
            <a:r>
              <a:rPr lang="fi-FI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78000"/>
                    </a:prstClr>
                  </a:outerShdw>
                </a:effectLst>
              </a:rPr>
              <a:t> </a:t>
            </a:r>
            <a:r>
              <a:rPr lang="fi-FI" dirty="0" err="1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78000"/>
                    </a:prstClr>
                  </a:outerShdw>
                </a:effectLst>
              </a:rPr>
              <a:t>about</a:t>
            </a:r>
            <a:r>
              <a:rPr lang="fi-FI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78000"/>
                    </a:prstClr>
                  </a:outerShdw>
                </a:effectLst>
              </a:rPr>
              <a:t> </a:t>
            </a:r>
            <a:r>
              <a:rPr lang="fi-FI" dirty="0" err="1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78000"/>
                    </a:prstClr>
                  </a:outerShdw>
                </a:effectLst>
              </a:rPr>
              <a:t>impact</a:t>
            </a:r>
            <a:r>
              <a:rPr lang="fi-FI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78000"/>
                    </a:prstClr>
                  </a:outerShdw>
                </a:effectLst>
              </a:rPr>
              <a:t>?</a:t>
            </a:r>
            <a:endParaRPr lang="fi-FI" dirty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78000"/>
                  </a:prstClr>
                </a:outerShdw>
              </a:effectLst>
            </a:endParaRPr>
          </a:p>
        </p:txBody>
      </p:sp>
      <p:grpSp>
        <p:nvGrpSpPr>
          <p:cNvPr id="10" name="Ryhmä 9"/>
          <p:cNvGrpSpPr/>
          <p:nvPr/>
        </p:nvGrpSpPr>
        <p:grpSpPr bwMode="white">
          <a:xfrm>
            <a:off x="347251" y="260249"/>
            <a:ext cx="1767300" cy="1656360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1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TextBox 3"/>
          <p:cNvSpPr txBox="1"/>
          <p:nvPr/>
        </p:nvSpPr>
        <p:spPr bwMode="auto">
          <a:xfrm>
            <a:off x="8483933" y="6229589"/>
            <a:ext cx="336470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200" dirty="0" smtClean="0"/>
              <a:t>Image </a:t>
            </a:r>
            <a:r>
              <a:rPr lang="fi-FI" sz="1200" dirty="0" err="1" smtClean="0"/>
              <a:t>credit</a:t>
            </a:r>
            <a:r>
              <a:rPr lang="fi-FI" sz="1200" dirty="0"/>
              <a:t>: NASA/JSC/Arizona State </a:t>
            </a:r>
            <a:r>
              <a:rPr lang="fi-FI" sz="1200" dirty="0" err="1"/>
              <a:t>University</a:t>
            </a:r>
            <a:endParaRPr lang="fi-FI" sz="1200" dirty="0" smtClean="0"/>
          </a:p>
        </p:txBody>
      </p:sp>
    </p:spTree>
    <p:extLst>
      <p:ext uri="{BB962C8B-B14F-4D97-AF65-F5344CB8AC3E}">
        <p14:creationId xmlns:p14="http://schemas.microsoft.com/office/powerpoint/2010/main" val="803697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Impact</a:t>
            </a:r>
            <a:r>
              <a:rPr lang="fi-FI" dirty="0" smtClean="0"/>
              <a:t> on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library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2204865"/>
            <a:ext cx="9666957" cy="3888432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Active </a:t>
            </a:r>
            <a:r>
              <a:rPr lang="fi-FI" dirty="0" err="1" smtClean="0"/>
              <a:t>participant</a:t>
            </a:r>
            <a:r>
              <a:rPr lang="fi-FI" dirty="0" smtClean="0"/>
              <a:t> in </a:t>
            </a:r>
            <a:r>
              <a:rPr lang="fi-FI" dirty="0" err="1" smtClean="0"/>
              <a:t>r</a:t>
            </a:r>
            <a:r>
              <a:rPr lang="fi-FI" dirty="0" err="1" smtClean="0"/>
              <a:t>esearch</a:t>
            </a:r>
            <a:r>
              <a:rPr lang="fi-FI" dirty="0" smtClean="0"/>
              <a:t> </a:t>
            </a:r>
            <a:r>
              <a:rPr lang="fi-FI" dirty="0" err="1" smtClean="0"/>
              <a:t>activities</a:t>
            </a:r>
            <a:endParaRPr lang="fi-FI" dirty="0" smtClean="0"/>
          </a:p>
          <a:p>
            <a:pPr lvl="1"/>
            <a:r>
              <a:rPr lang="fi-FI" dirty="0" smtClean="0"/>
              <a:t>Publications</a:t>
            </a:r>
          </a:p>
          <a:p>
            <a:pPr lvl="1"/>
            <a:r>
              <a:rPr lang="fi-FI" dirty="0" err="1" smtClean="0"/>
              <a:t>Conferences</a:t>
            </a:r>
            <a:endParaRPr lang="fi-FI" dirty="0" smtClean="0"/>
          </a:p>
          <a:p>
            <a:r>
              <a:rPr lang="fi-FI" dirty="0"/>
              <a:t>D</a:t>
            </a:r>
            <a:r>
              <a:rPr lang="fi-FI" dirty="0" smtClean="0"/>
              <a:t>ata </a:t>
            </a:r>
            <a:r>
              <a:rPr lang="fi-FI" dirty="0" err="1" smtClean="0"/>
              <a:t>provider</a:t>
            </a:r>
            <a:endParaRPr lang="fi-FI" dirty="0" smtClean="0"/>
          </a:p>
          <a:p>
            <a:pPr lvl="1"/>
            <a:r>
              <a:rPr lang="fi-FI" dirty="0" err="1" smtClean="0"/>
              <a:t>Visualizations</a:t>
            </a:r>
            <a:r>
              <a:rPr lang="fi-FI" dirty="0" smtClean="0"/>
              <a:t> </a:t>
            </a:r>
            <a:r>
              <a:rPr lang="fi-FI" dirty="0" err="1" smtClean="0"/>
              <a:t>based</a:t>
            </a:r>
            <a:r>
              <a:rPr lang="fi-FI" dirty="0" smtClean="0"/>
              <a:t> on CRIS data</a:t>
            </a:r>
          </a:p>
          <a:p>
            <a:pPr lvl="1"/>
            <a:r>
              <a:rPr lang="fi-FI" dirty="0" err="1" smtClean="0"/>
              <a:t>University</a:t>
            </a:r>
            <a:r>
              <a:rPr lang="fi-FI" dirty="0"/>
              <a:t> </a:t>
            </a:r>
            <a:r>
              <a:rPr lang="fi-FI" dirty="0" err="1" smtClean="0"/>
              <a:t>website’s</a:t>
            </a:r>
            <a:r>
              <a:rPr lang="fi-FI" dirty="0" smtClean="0"/>
              <a:t> </a:t>
            </a:r>
            <a:r>
              <a:rPr lang="fi-FI" dirty="0" err="1" smtClean="0">
                <a:hlinkClick r:id="rId3"/>
              </a:rPr>
              <a:t>search</a:t>
            </a:r>
            <a:r>
              <a:rPr lang="fi-FI" dirty="0" smtClean="0">
                <a:hlinkClick r:id="rId3"/>
              </a:rPr>
              <a:t> </a:t>
            </a:r>
            <a:r>
              <a:rPr lang="fi-FI" dirty="0" err="1" smtClean="0"/>
              <a:t>functionality</a:t>
            </a:r>
            <a:endParaRPr lang="fi-FI" dirty="0" smtClean="0"/>
          </a:p>
          <a:p>
            <a:r>
              <a:rPr lang="fi-FI" dirty="0" smtClean="0"/>
              <a:t>New </a:t>
            </a:r>
            <a:r>
              <a:rPr lang="fi-FI" dirty="0" err="1" smtClean="0"/>
              <a:t>funding</a:t>
            </a:r>
            <a:endParaRPr lang="fi-FI" dirty="0"/>
          </a:p>
          <a:p>
            <a:pPr lvl="1"/>
            <a:r>
              <a:rPr lang="fi-FI" dirty="0" smtClean="0"/>
              <a:t>ATTX </a:t>
            </a:r>
            <a:r>
              <a:rPr lang="fi-FI" dirty="0" err="1" smtClean="0"/>
              <a:t>project</a:t>
            </a:r>
            <a:r>
              <a:rPr lang="fi-FI" dirty="0" smtClean="0"/>
              <a:t> 2016-2017</a:t>
            </a:r>
          </a:p>
          <a:p>
            <a:pPr lvl="1"/>
            <a:r>
              <a:rPr lang="fi-FI" dirty="0" err="1" smtClean="0"/>
              <a:t>Developing</a:t>
            </a:r>
            <a:r>
              <a:rPr lang="fi-FI" dirty="0"/>
              <a:t> </a:t>
            </a:r>
            <a:r>
              <a:rPr lang="fi-FI" dirty="0" err="1" smtClean="0"/>
              <a:t>tools</a:t>
            </a:r>
            <a:r>
              <a:rPr lang="fi-FI" dirty="0" smtClean="0"/>
              <a:t> for </a:t>
            </a:r>
            <a:r>
              <a:rPr lang="fi-FI" dirty="0" err="1" smtClean="0"/>
              <a:t>putting</a:t>
            </a:r>
            <a:r>
              <a:rPr lang="fi-FI" dirty="0" smtClean="0"/>
              <a:t> </a:t>
            </a:r>
            <a:r>
              <a:rPr lang="fi-FI" dirty="0" err="1" smtClean="0"/>
              <a:t>linked</a:t>
            </a:r>
            <a:r>
              <a:rPr lang="fi-FI" dirty="0" smtClean="0"/>
              <a:t> data to </a:t>
            </a:r>
            <a:r>
              <a:rPr lang="fi-FI" dirty="0" err="1" smtClean="0"/>
              <a:t>work</a:t>
            </a:r>
            <a:r>
              <a:rPr lang="fi-FI" dirty="0" smtClean="0"/>
              <a:t> in a </a:t>
            </a:r>
            <a:r>
              <a:rPr lang="fi-FI" dirty="0" err="1" smtClean="0"/>
              <a:t>easy</a:t>
            </a:r>
            <a:r>
              <a:rPr lang="fi-FI" dirty="0" smtClean="0"/>
              <a:t> to </a:t>
            </a:r>
            <a:r>
              <a:rPr lang="fi-FI" dirty="0" err="1" smtClean="0"/>
              <a:t>use</a:t>
            </a:r>
            <a:r>
              <a:rPr lang="fi-FI" dirty="0" smtClean="0"/>
              <a:t>, </a:t>
            </a:r>
            <a:r>
              <a:rPr lang="fi-FI" dirty="0" err="1" smtClean="0"/>
              <a:t>robust</a:t>
            </a:r>
            <a:r>
              <a:rPr lang="fi-FI" dirty="0" smtClean="0"/>
              <a:t> and </a:t>
            </a:r>
            <a:r>
              <a:rPr lang="fi-FI" dirty="0" err="1" smtClean="0"/>
              <a:t>scalable</a:t>
            </a:r>
            <a:r>
              <a:rPr lang="fi-FI" dirty="0" smtClean="0"/>
              <a:t> manner</a:t>
            </a:r>
          </a:p>
          <a:p>
            <a:pPr lvl="1"/>
            <a:r>
              <a:rPr lang="fi-FI" dirty="0" err="1" smtClean="0"/>
              <a:t>Implementation</a:t>
            </a:r>
            <a:r>
              <a:rPr lang="fi-FI" dirty="0" smtClean="0"/>
              <a:t> for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next</a:t>
            </a:r>
            <a:r>
              <a:rPr lang="fi-FI" dirty="0" smtClean="0"/>
              <a:t> version of UHOD</a:t>
            </a:r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9A23D-C1E5-4BA7-AAE7-6CFB2345E8E3}" type="datetime1">
              <a:rPr lang="en-GB" smtClean="0"/>
              <a:t>06/06/2016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44889" y="260649"/>
            <a:ext cx="1790671" cy="5928468"/>
          </a:xfrm>
          <a:prstGeom prst="rect">
            <a:avLst/>
          </a:prstGeom>
          <a:solidFill>
            <a:srgbClr val="A3A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5"/>
          <a:stretch/>
        </p:blipFill>
        <p:spPr bwMode="auto">
          <a:xfrm>
            <a:off x="-168696" y="96682"/>
            <a:ext cx="2851564" cy="189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40287188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A6EC188-FF72-464F-B149-36553F89612B}" type="datetime1">
              <a:rPr lang="en-GB" smtClean="0"/>
              <a:t>06/06/2016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9774981" y="6189017"/>
            <a:ext cx="20823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200" dirty="0" smtClean="0"/>
              <a:t>Image </a:t>
            </a:r>
            <a:r>
              <a:rPr lang="fi-FI" sz="1200" dirty="0" err="1" smtClean="0"/>
              <a:t>credit</a:t>
            </a:r>
            <a:r>
              <a:rPr lang="fi-FI" sz="1200" dirty="0"/>
              <a:t>: NASA/Bill Ingalls</a:t>
            </a:r>
            <a:endParaRPr lang="fi-FI" sz="1200" dirty="0" smtClean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4796940"/>
            <a:ext cx="10363200" cy="1296144"/>
          </a:xfrm>
        </p:spPr>
        <p:txBody>
          <a:bodyPr/>
          <a:lstStyle/>
          <a:p>
            <a:r>
              <a:rPr lang="fi-FI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Thank</a:t>
            </a:r>
            <a:r>
              <a:rPr lang="fi-FI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i-FI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endParaRPr lang="fi-FI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79701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"/>
          <a:stretch/>
        </p:blipFill>
        <p:spPr>
          <a:xfrm>
            <a:off x="335360" y="260648"/>
            <a:ext cx="11521280" cy="589885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C97992C-45AF-47EE-A188-981DC7362D2C}" type="datetime1">
              <a:rPr lang="en-GB" smtClean="0"/>
              <a:t>07/06/2016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914400" y="4653136"/>
            <a:ext cx="10363200" cy="1296144"/>
          </a:xfrm>
        </p:spPr>
        <p:txBody>
          <a:bodyPr/>
          <a:lstStyle/>
          <a:p>
            <a:pPr algn="r"/>
            <a:r>
              <a:rPr lang="fi-FI" dirty="0" err="1" smtClean="0">
                <a:solidFill>
                  <a:schemeClr val="bg1"/>
                </a:solidFill>
              </a:rPr>
              <a:t>Lift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off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br>
              <a:rPr lang="fi-FI" dirty="0" smtClean="0">
                <a:solidFill>
                  <a:schemeClr val="bg1"/>
                </a:solidFill>
              </a:rPr>
            </a:br>
            <a:r>
              <a:rPr lang="fi-FI" sz="2000" dirty="0" smtClean="0">
                <a:solidFill>
                  <a:schemeClr val="bg1"/>
                </a:solidFill>
              </a:rPr>
              <a:t>(</a:t>
            </a:r>
            <a:r>
              <a:rPr lang="fi-FI" sz="2000" dirty="0" err="1" smtClean="0">
                <a:solidFill>
                  <a:schemeClr val="bg1"/>
                </a:solidFill>
              </a:rPr>
              <a:t>sort</a:t>
            </a:r>
            <a:r>
              <a:rPr lang="fi-FI" sz="2000" dirty="0" smtClean="0">
                <a:solidFill>
                  <a:schemeClr val="bg1"/>
                </a:solidFill>
              </a:rPr>
              <a:t> of)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8004523" y="6189017"/>
            <a:ext cx="3848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i-FI" sz="1200" dirty="0" smtClean="0"/>
              <a:t>Image </a:t>
            </a:r>
            <a:r>
              <a:rPr lang="fi-FI" sz="1200" dirty="0" err="1" smtClean="0"/>
              <a:t>credit</a:t>
            </a:r>
            <a:r>
              <a:rPr lang="fi-FI" sz="1200" dirty="0"/>
              <a:t>: </a:t>
            </a:r>
            <a:r>
              <a:rPr lang="fi-FI" sz="1200" dirty="0" smtClean="0"/>
              <a:t>”Sentinel-1A </a:t>
            </a:r>
            <a:r>
              <a:rPr lang="fi-FI" sz="1200" dirty="0" err="1" smtClean="0"/>
              <a:t>liftoff</a:t>
            </a:r>
            <a:r>
              <a:rPr lang="fi-FI" sz="1200" dirty="0" smtClean="0"/>
              <a:t>”, </a:t>
            </a:r>
            <a:r>
              <a:rPr lang="fi-FI" sz="1200" dirty="0"/>
              <a:t>ESA–S. </a:t>
            </a:r>
            <a:r>
              <a:rPr lang="fi-FI" sz="1200" dirty="0" err="1"/>
              <a:t>Corvaja</a:t>
            </a:r>
            <a:r>
              <a:rPr lang="fi-FI" sz="1200" dirty="0"/>
              <a:t>, 2014</a:t>
            </a:r>
            <a:r>
              <a:rPr lang="fi-FI" sz="1200" dirty="0" smtClean="0"/>
              <a:t> 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5"/>
          <a:stretch/>
        </p:blipFill>
        <p:spPr>
          <a:xfrm>
            <a:off x="-168696" y="96682"/>
            <a:ext cx="2851564" cy="18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41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4889" y="260649"/>
            <a:ext cx="1790671" cy="2160975"/>
          </a:xfrm>
          <a:prstGeom prst="rect">
            <a:avLst/>
          </a:prstGeom>
          <a:solidFill>
            <a:srgbClr val="156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5"/>
          <a:stretch/>
        </p:blipFill>
        <p:spPr>
          <a:xfrm>
            <a:off x="-168696" y="96682"/>
            <a:ext cx="2851564" cy="189215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889" y="2187320"/>
            <a:ext cx="1790671" cy="396007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5B8CD0-6CAF-4B41-882F-488371DAAB13}" type="datetime1">
              <a:rPr lang="en-GB" smtClean="0"/>
              <a:t>07/06/2016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927650" y="692696"/>
            <a:ext cx="8832981" cy="1249544"/>
          </a:xfrm>
        </p:spPr>
        <p:txBody>
          <a:bodyPr/>
          <a:lstStyle/>
          <a:p>
            <a:r>
              <a:rPr lang="fi-FI" dirty="0" smtClean="0"/>
              <a:t>Language </a:t>
            </a:r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database</a:t>
            </a:r>
            <a:r>
              <a:rPr lang="fi-FI" dirty="0" smtClean="0"/>
              <a:t> (LCD)</a:t>
            </a:r>
            <a:endParaRPr lang="fi-FI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139075" y="2223140"/>
            <a:ext cx="927063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5082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Arial"/>
              <a:buChar char="•"/>
              <a:defRPr sz="22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1pPr>
            <a:lvl2pPr marL="725488" indent="-3429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2pPr>
            <a:lvl3pPr marL="952500" indent="-18732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Char char="‒"/>
              <a:defRPr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3pPr>
            <a:lvl4pPr marL="1428750" indent="-18732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Char char="‒"/>
              <a:defRPr sz="16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4pPr>
            <a:lvl5pPr marL="1905000" indent="-18732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Char char="‒"/>
              <a:defRPr sz="14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err="1" smtClean="0"/>
              <a:t>Part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project</a:t>
            </a:r>
            <a:r>
              <a:rPr lang="fi-FI" dirty="0" smtClean="0"/>
              <a:t> ”</a:t>
            </a:r>
            <a:r>
              <a:rPr lang="en-US" dirty="0"/>
              <a:t> Reassessing language change: the challenge of real </a:t>
            </a:r>
            <a:r>
              <a:rPr lang="en-US" dirty="0" smtClean="0"/>
              <a:t>time”</a:t>
            </a:r>
            <a:endParaRPr lang="fi-FI" dirty="0" smtClean="0"/>
          </a:p>
          <a:p>
            <a:pPr lvl="1"/>
            <a:r>
              <a:rPr lang="fi-FI" dirty="0" err="1" smtClean="0"/>
              <a:t>Principal</a:t>
            </a:r>
            <a:r>
              <a:rPr lang="fi-FI" dirty="0" smtClean="0"/>
              <a:t> </a:t>
            </a:r>
            <a:r>
              <a:rPr lang="fi-FI" dirty="0" err="1" smtClean="0"/>
              <a:t>investigator</a:t>
            </a:r>
            <a:r>
              <a:rPr lang="fi-FI" dirty="0" smtClean="0"/>
              <a:t> Terttu Nevalainen</a:t>
            </a:r>
          </a:p>
          <a:p>
            <a:pPr lvl="1"/>
            <a:r>
              <a:rPr lang="fi-FI" dirty="0" err="1" smtClean="0"/>
              <a:t>Funded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Academy of Finland (2014-2018)</a:t>
            </a:r>
          </a:p>
          <a:p>
            <a:r>
              <a:rPr lang="fi-FI" dirty="0" smtClean="0"/>
              <a:t>Online </a:t>
            </a:r>
            <a:r>
              <a:rPr lang="fi-FI" dirty="0" err="1" smtClean="0"/>
              <a:t>resource</a:t>
            </a:r>
            <a:r>
              <a:rPr lang="fi-FI" dirty="0" smtClean="0"/>
              <a:t> for </a:t>
            </a:r>
            <a:r>
              <a:rPr lang="fi-FI" dirty="0" err="1" smtClean="0"/>
              <a:t>corpus-based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 on </a:t>
            </a:r>
            <a:r>
              <a:rPr lang="fi-FI" dirty="0" err="1" smtClean="0"/>
              <a:t>the</a:t>
            </a:r>
            <a:r>
              <a:rPr lang="fi-FI" dirty="0" smtClean="0"/>
              <a:t> English </a:t>
            </a:r>
            <a:r>
              <a:rPr lang="fi-FI" dirty="0" err="1" smtClean="0"/>
              <a:t>language</a:t>
            </a:r>
            <a:endParaRPr lang="fi-FI" dirty="0" smtClean="0"/>
          </a:p>
          <a:p>
            <a:r>
              <a:rPr lang="fi-FI" dirty="0" err="1" smtClean="0"/>
              <a:t>Collaborative</a:t>
            </a:r>
            <a:r>
              <a:rPr lang="fi-FI" dirty="0" smtClean="0"/>
              <a:t> and </a:t>
            </a:r>
            <a:r>
              <a:rPr lang="fi-FI" dirty="0" err="1" smtClean="0"/>
              <a:t>cumulative</a:t>
            </a:r>
            <a:endParaRPr lang="fi-FI" dirty="0" smtClean="0"/>
          </a:p>
          <a:p>
            <a:r>
              <a:rPr lang="fi-FI" dirty="0" smtClean="0"/>
              <a:t>Content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made </a:t>
            </a:r>
            <a:r>
              <a:rPr lang="fi-FI" dirty="0" err="1" smtClean="0"/>
              <a:t>openly</a:t>
            </a:r>
            <a:r>
              <a:rPr lang="fi-FI" dirty="0" smtClean="0"/>
              <a:t> </a:t>
            </a:r>
            <a:r>
              <a:rPr lang="fi-FI" dirty="0" err="1" smtClean="0"/>
              <a:t>available</a:t>
            </a:r>
            <a:r>
              <a:rPr lang="fi-FI" dirty="0" smtClean="0"/>
              <a:t> </a:t>
            </a:r>
          </a:p>
          <a:p>
            <a:pPr marL="92075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8501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4889" y="260649"/>
            <a:ext cx="1790671" cy="2160975"/>
          </a:xfrm>
          <a:prstGeom prst="rect">
            <a:avLst/>
          </a:prstGeom>
          <a:solidFill>
            <a:srgbClr val="156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5"/>
          <a:stretch/>
        </p:blipFill>
        <p:spPr>
          <a:xfrm>
            <a:off x="-168696" y="96682"/>
            <a:ext cx="2851564" cy="189215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889" y="2187320"/>
            <a:ext cx="1790671" cy="396007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5B8CD0-6CAF-4B41-882F-488371DAAB13}" type="datetime1">
              <a:rPr lang="en-GB" smtClean="0"/>
              <a:t>06/06/2016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927650" y="692696"/>
            <a:ext cx="8832981" cy="1249544"/>
          </a:xfrm>
        </p:spPr>
        <p:txBody>
          <a:bodyPr/>
          <a:lstStyle/>
          <a:p>
            <a:r>
              <a:rPr lang="fi-FI" dirty="0" smtClean="0"/>
              <a:t>LCD </a:t>
            </a:r>
            <a:r>
              <a:rPr lang="fi-FI" dirty="0" err="1" smtClean="0"/>
              <a:t>technology</a:t>
            </a:r>
            <a:endParaRPr lang="fi-FI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139075" y="2223140"/>
            <a:ext cx="927063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5082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Arial"/>
              <a:buChar char="•"/>
              <a:defRPr sz="22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1pPr>
            <a:lvl2pPr marL="725488" indent="-3429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2pPr>
            <a:lvl3pPr marL="952500" indent="-18732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Char char="‒"/>
              <a:defRPr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3pPr>
            <a:lvl4pPr marL="1428750" indent="-18732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Char char="‒"/>
              <a:defRPr sz="16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4pPr>
            <a:lvl5pPr marL="1905000" indent="-18732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Char char="‒"/>
              <a:defRPr sz="14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err="1">
                <a:hlinkClick r:id="rId5"/>
              </a:rPr>
              <a:t>Callimachus</a:t>
            </a:r>
            <a:r>
              <a:rPr lang="fi-FI" dirty="0"/>
              <a:t> – </a:t>
            </a:r>
            <a:r>
              <a:rPr lang="fi-FI" dirty="0" err="1"/>
              <a:t>development</a:t>
            </a:r>
            <a:r>
              <a:rPr lang="fi-FI" dirty="0"/>
              <a:t> </a:t>
            </a:r>
            <a:r>
              <a:rPr lang="fi-FI" dirty="0" err="1"/>
              <a:t>environment</a:t>
            </a:r>
            <a:r>
              <a:rPr lang="fi-FI" dirty="0"/>
              <a:t> for data </a:t>
            </a:r>
            <a:r>
              <a:rPr lang="fi-FI" dirty="0" err="1"/>
              <a:t>driven</a:t>
            </a:r>
            <a:r>
              <a:rPr lang="fi-FI" dirty="0"/>
              <a:t> </a:t>
            </a:r>
            <a:r>
              <a:rPr lang="fi-FI" dirty="0" err="1"/>
              <a:t>web</a:t>
            </a:r>
            <a:r>
              <a:rPr lang="fi-FI" dirty="0"/>
              <a:t> </a:t>
            </a:r>
            <a:r>
              <a:rPr lang="fi-FI" dirty="0" err="1"/>
              <a:t>applications</a:t>
            </a:r>
            <a:endParaRPr lang="fi-FI" dirty="0"/>
          </a:p>
          <a:p>
            <a:pPr lvl="1"/>
            <a:r>
              <a:rPr lang="fi-FI" dirty="0" err="1"/>
              <a:t>Everything</a:t>
            </a:r>
            <a:r>
              <a:rPr lang="fi-FI" dirty="0"/>
              <a:t> is </a:t>
            </a:r>
            <a:r>
              <a:rPr lang="fi-FI" dirty="0" err="1"/>
              <a:t>done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browser</a:t>
            </a:r>
            <a:endParaRPr lang="fi-FI" dirty="0"/>
          </a:p>
          <a:p>
            <a:pPr lvl="1"/>
            <a:r>
              <a:rPr lang="fi-FI" dirty="0" err="1"/>
              <a:t>Easy</a:t>
            </a:r>
            <a:r>
              <a:rPr lang="fi-FI" dirty="0"/>
              <a:t> to </a:t>
            </a:r>
            <a:r>
              <a:rPr lang="fi-FI" dirty="0" err="1"/>
              <a:t>get</a:t>
            </a:r>
            <a:r>
              <a:rPr lang="fi-FI" dirty="0"/>
              <a:t> </a:t>
            </a:r>
            <a:r>
              <a:rPr lang="fi-FI" dirty="0" err="1"/>
              <a:t>started</a:t>
            </a:r>
            <a:r>
              <a:rPr lang="fi-FI" dirty="0"/>
              <a:t>, </a:t>
            </a:r>
            <a:r>
              <a:rPr lang="fi-FI" dirty="0" err="1"/>
              <a:t>change</a:t>
            </a:r>
            <a:r>
              <a:rPr lang="fi-FI" dirty="0"/>
              <a:t> (and </a:t>
            </a:r>
            <a:r>
              <a:rPr lang="fi-FI" dirty="0" err="1" smtClean="0"/>
              <a:t>make</a:t>
            </a:r>
            <a:r>
              <a:rPr lang="fi-FI" dirty="0" smtClean="0"/>
              <a:t> a </a:t>
            </a:r>
            <a:r>
              <a:rPr lang="fi-FI" dirty="0" err="1" smtClean="0"/>
              <a:t>mess</a:t>
            </a:r>
            <a:r>
              <a:rPr lang="fi-FI" dirty="0" smtClean="0"/>
              <a:t>)</a:t>
            </a:r>
            <a:endParaRPr lang="fi-FI" dirty="0"/>
          </a:p>
          <a:p>
            <a:pPr lvl="1"/>
            <a:r>
              <a:rPr lang="fi-FI" dirty="0"/>
              <a:t>Key </a:t>
            </a:r>
            <a:r>
              <a:rPr lang="fi-FI" dirty="0" err="1"/>
              <a:t>acronyms</a:t>
            </a:r>
            <a:endParaRPr lang="fi-FI" dirty="0"/>
          </a:p>
          <a:p>
            <a:pPr lvl="3"/>
            <a:r>
              <a:rPr lang="fi-FI" dirty="0" err="1"/>
              <a:t>Javascript</a:t>
            </a:r>
            <a:r>
              <a:rPr lang="fi-FI" dirty="0"/>
              <a:t>, </a:t>
            </a:r>
            <a:r>
              <a:rPr lang="fi-FI" dirty="0" err="1"/>
              <a:t>RDFa</a:t>
            </a:r>
            <a:r>
              <a:rPr lang="fi-FI" dirty="0"/>
              <a:t>, SPARQL, XSL, </a:t>
            </a:r>
            <a:r>
              <a:rPr lang="fi-FI" dirty="0" err="1"/>
              <a:t>Xproc</a:t>
            </a:r>
            <a:endParaRPr lang="fi-FI" dirty="0"/>
          </a:p>
          <a:p>
            <a:pPr lvl="1"/>
            <a:r>
              <a:rPr lang="fi-FI" dirty="0"/>
              <a:t>Data as RDF</a:t>
            </a:r>
          </a:p>
          <a:p>
            <a:pPr lvl="1"/>
            <a:r>
              <a:rPr lang="fi-FI" dirty="0" err="1"/>
              <a:t>Extensive</a:t>
            </a:r>
            <a:r>
              <a:rPr lang="fi-FI" dirty="0"/>
              <a:t> </a:t>
            </a:r>
            <a:r>
              <a:rPr lang="fi-FI" dirty="0" err="1"/>
              <a:t>provenance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endParaRPr lang="fi-FI" dirty="0"/>
          </a:p>
          <a:p>
            <a:pPr lvl="1"/>
            <a:r>
              <a:rPr lang="fi-FI" dirty="0" err="1" smtClean="0"/>
              <a:t>PURLs</a:t>
            </a:r>
            <a:r>
              <a:rPr lang="fi-FI" dirty="0" smtClean="0"/>
              <a:t>, REST CRUD, SPARQL</a:t>
            </a:r>
            <a:endParaRPr lang="fi-FI" dirty="0"/>
          </a:p>
          <a:p>
            <a:pPr lvl="1"/>
            <a:r>
              <a:rPr lang="fi-FI" dirty="0" err="1"/>
              <a:t>Complies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LDP </a:t>
            </a:r>
            <a:r>
              <a:rPr lang="fi-FI" dirty="0" err="1"/>
              <a:t>specification</a:t>
            </a:r>
            <a:r>
              <a:rPr lang="fi-FI" dirty="0"/>
              <a:t> (</a:t>
            </a:r>
            <a:r>
              <a:rPr lang="fi-FI" dirty="0" err="1"/>
              <a:t>indirect</a:t>
            </a:r>
            <a:r>
              <a:rPr lang="fi-FI" dirty="0"/>
              <a:t> </a:t>
            </a:r>
            <a:r>
              <a:rPr lang="fi-FI" dirty="0" err="1"/>
              <a:t>container</a:t>
            </a:r>
            <a:r>
              <a:rPr lang="fi-FI" dirty="0" smtClean="0"/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3458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4889" y="260649"/>
            <a:ext cx="1790671" cy="2160975"/>
          </a:xfrm>
          <a:prstGeom prst="rect">
            <a:avLst/>
          </a:prstGeom>
          <a:solidFill>
            <a:srgbClr val="156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5"/>
          <a:stretch/>
        </p:blipFill>
        <p:spPr>
          <a:xfrm>
            <a:off x="-168696" y="96682"/>
            <a:ext cx="2851564" cy="189215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889" y="2187320"/>
            <a:ext cx="1790671" cy="396007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5B8CD0-6CAF-4B41-882F-488371DAAB13}" type="datetime1">
              <a:rPr lang="en-GB" smtClean="0"/>
              <a:t>06/06/2016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927650" y="692696"/>
            <a:ext cx="8832981" cy="1249544"/>
          </a:xfrm>
        </p:spPr>
        <p:txBody>
          <a:bodyPr/>
          <a:lstStyle/>
          <a:p>
            <a:r>
              <a:rPr lang="fi-FI" dirty="0" smtClean="0"/>
              <a:t>LCD data</a:t>
            </a:r>
            <a:endParaRPr lang="fi-FI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139075" y="2223140"/>
            <a:ext cx="927063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25082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Arial"/>
              <a:buChar char="•"/>
              <a:defRPr sz="22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1pPr>
            <a:lvl2pPr marL="725488" indent="-3429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2pPr>
            <a:lvl3pPr marL="952500" indent="-18732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Char char="‒"/>
              <a:defRPr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3pPr>
            <a:lvl4pPr marL="1428750" indent="-18732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Char char="‒"/>
              <a:defRPr sz="16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4pPr>
            <a:lvl5pPr marL="1905000" indent="-18732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Char char="‒"/>
              <a:defRPr sz="1400" kern="1200">
                <a:solidFill>
                  <a:schemeClr val="tx1"/>
                </a:solidFill>
                <a:latin typeface="Gotham Narrow Book"/>
                <a:ea typeface="+mn-ea"/>
                <a:cs typeface="Gotham Narrow Book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results</a:t>
            </a:r>
            <a:endParaRPr lang="fi-FI" dirty="0" smtClean="0"/>
          </a:p>
          <a:p>
            <a:r>
              <a:rPr lang="fi-FI" dirty="0" err="1" smtClean="0"/>
              <a:t>Research</a:t>
            </a:r>
            <a:r>
              <a:rPr lang="fi-FI" dirty="0" smtClean="0"/>
              <a:t> data</a:t>
            </a:r>
          </a:p>
          <a:p>
            <a:pPr lvl="1"/>
            <a:r>
              <a:rPr lang="fi-FI" dirty="0" err="1" smtClean="0"/>
              <a:t>Files</a:t>
            </a:r>
            <a:endParaRPr lang="fi-FI" dirty="0" smtClean="0"/>
          </a:p>
          <a:p>
            <a:pPr lvl="1"/>
            <a:r>
              <a:rPr lang="fi-FI" dirty="0" smtClean="0">
                <a:hlinkClick r:id="rId5"/>
              </a:rPr>
              <a:t>RDF Data </a:t>
            </a:r>
            <a:r>
              <a:rPr lang="fi-FI" dirty="0" err="1" smtClean="0">
                <a:hlinkClick r:id="rId5"/>
              </a:rPr>
              <a:t>Cube</a:t>
            </a:r>
            <a:r>
              <a:rPr lang="fi-FI" dirty="0" smtClean="0">
                <a:hlinkClick r:id="rId5"/>
              </a:rPr>
              <a:t> </a:t>
            </a:r>
            <a:r>
              <a:rPr lang="fi-FI" dirty="0" err="1" smtClean="0">
                <a:hlinkClick r:id="rId5"/>
              </a:rPr>
              <a:t>vocabulary</a:t>
            </a:r>
            <a:endParaRPr lang="fi-FI" dirty="0" smtClean="0"/>
          </a:p>
          <a:p>
            <a:r>
              <a:rPr lang="fi-FI" dirty="0" err="1" smtClean="0"/>
              <a:t>Annotations</a:t>
            </a:r>
            <a:endParaRPr lang="fi-FI" dirty="0"/>
          </a:p>
          <a:p>
            <a:pPr lvl="1"/>
            <a:r>
              <a:rPr lang="fi-FI" dirty="0" smtClean="0">
                <a:hlinkClick r:id="rId6"/>
              </a:rPr>
              <a:t>Web </a:t>
            </a:r>
            <a:r>
              <a:rPr lang="fi-FI" dirty="0" err="1" smtClean="0">
                <a:hlinkClick r:id="rId6"/>
              </a:rPr>
              <a:t>annotation</a:t>
            </a:r>
            <a:r>
              <a:rPr lang="fi-FI" dirty="0" smtClean="0">
                <a:hlinkClick r:id="rId6"/>
              </a:rPr>
              <a:t> data </a:t>
            </a:r>
            <a:r>
              <a:rPr lang="fi-FI" dirty="0" err="1" smtClean="0">
                <a:hlinkClick r:id="rId6"/>
              </a:rPr>
              <a:t>model</a:t>
            </a:r>
            <a:endParaRPr lang="fi-FI" dirty="0" smtClean="0"/>
          </a:p>
          <a:p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entities</a:t>
            </a:r>
            <a:endParaRPr lang="fi-FI" dirty="0"/>
          </a:p>
          <a:p>
            <a:pPr lvl="1"/>
            <a:r>
              <a:rPr lang="fi-FI" dirty="0">
                <a:hlinkClick r:id="rId7"/>
              </a:rPr>
              <a:t>SKOS</a:t>
            </a:r>
            <a:r>
              <a:rPr lang="fi-FI" dirty="0"/>
              <a:t> </a:t>
            </a:r>
            <a:r>
              <a:rPr lang="fi-FI" dirty="0" err="1"/>
              <a:t>vocabularies</a:t>
            </a:r>
            <a:endParaRPr lang="fi-FI" dirty="0"/>
          </a:p>
          <a:p>
            <a:pPr lvl="3"/>
            <a:r>
              <a:rPr lang="fi-FI" dirty="0" err="1"/>
              <a:t>Grammar</a:t>
            </a:r>
            <a:r>
              <a:rPr lang="fi-FI" dirty="0"/>
              <a:t>, </a:t>
            </a:r>
            <a:r>
              <a:rPr lang="fi-FI" dirty="0" err="1"/>
              <a:t>variety</a:t>
            </a:r>
            <a:r>
              <a:rPr lang="fi-FI" dirty="0"/>
              <a:t>, </a:t>
            </a:r>
            <a:r>
              <a:rPr lang="fi-FI" dirty="0" err="1"/>
              <a:t>statistical</a:t>
            </a:r>
            <a:r>
              <a:rPr lang="fi-FI" dirty="0"/>
              <a:t> </a:t>
            </a:r>
            <a:r>
              <a:rPr lang="fi-FI" dirty="0" err="1"/>
              <a:t>method</a:t>
            </a:r>
            <a:r>
              <a:rPr lang="fi-FI" dirty="0"/>
              <a:t>, genre,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category</a:t>
            </a:r>
            <a:r>
              <a:rPr lang="fi-FI" dirty="0"/>
              <a:t> </a:t>
            </a:r>
            <a:r>
              <a:rPr lang="fi-FI" dirty="0" err="1" smtClean="0"/>
              <a:t>etc</a:t>
            </a:r>
            <a:endParaRPr lang="fi-FI" dirty="0" smtClean="0"/>
          </a:p>
          <a:p>
            <a:pPr lvl="1"/>
            <a:r>
              <a:rPr lang="fi-FI" dirty="0" smtClean="0"/>
              <a:t>Publications </a:t>
            </a:r>
          </a:p>
          <a:p>
            <a:pPr lvl="1"/>
            <a:r>
              <a:rPr lang="fi-FI" dirty="0" err="1" smtClean="0"/>
              <a:t>Corpora</a:t>
            </a:r>
            <a:endParaRPr lang="fi-FI" dirty="0" smtClean="0"/>
          </a:p>
          <a:p>
            <a:pPr lvl="1"/>
            <a:r>
              <a:rPr lang="fi-FI" dirty="0" smtClean="0"/>
              <a:t>People</a:t>
            </a:r>
          </a:p>
          <a:p>
            <a:pPr lvl="1"/>
            <a:r>
              <a:rPr lang="fi-FI" dirty="0" smtClean="0"/>
              <a:t>Time </a:t>
            </a:r>
            <a:r>
              <a:rPr lang="fi-FI" dirty="0" err="1" smtClean="0"/>
              <a:t>periods</a:t>
            </a:r>
            <a:endParaRPr lang="fi-FI" dirty="0" smtClean="0"/>
          </a:p>
          <a:p>
            <a:pPr lvl="1"/>
            <a:endParaRPr lang="fi-FI" dirty="0" smtClean="0"/>
          </a:p>
          <a:p>
            <a:pPr marL="382588" lvl="1" indent="0">
              <a:buNone/>
            </a:pPr>
            <a:endParaRPr lang="fi-FI" dirty="0" smtClean="0"/>
          </a:p>
          <a:p>
            <a:pPr marL="92075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4301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LCD data </a:t>
            </a:r>
            <a:r>
              <a:rPr lang="fi-FI" dirty="0" err="1" smtClean="0"/>
              <a:t>example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(</a:t>
            </a:r>
            <a:r>
              <a:rPr lang="fi-FI" dirty="0" err="1" smtClean="0"/>
              <a:t>simplified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9A23D-C1E5-4BA7-AAE7-6CFB2345E8E3}" type="datetime1">
              <a:rPr lang="en-GB" smtClean="0"/>
              <a:t>06/06/2016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5514960" y="2092349"/>
            <a:ext cx="23435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i-FI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contentdetail</a:t>
            </a:r>
            <a:r>
              <a:rPr lang="fi-FI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/1&gt;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649847" y="3301658"/>
            <a:ext cx="23435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i-FI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grammar</a:t>
            </a:r>
            <a:r>
              <a:rPr lang="fi-FI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fi-FI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adverbs</a:t>
            </a:r>
            <a:r>
              <a:rPr lang="fi-FI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8618643" y="2283124"/>
            <a:ext cx="28950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i-FI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grammar</a:t>
            </a:r>
            <a:r>
              <a:rPr lang="fi-FI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fi-FI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superlative</a:t>
            </a:r>
            <a:r>
              <a:rPr lang="fi-FI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cxnSp>
        <p:nvCxnSpPr>
          <p:cNvPr id="14" name="Straight Arrow Connector 13"/>
          <p:cNvCxnSpPr>
            <a:stCxn id="10" idx="2"/>
            <a:endCxn id="11" idx="0"/>
          </p:cNvCxnSpPr>
          <p:nvPr/>
        </p:nvCxnSpPr>
        <p:spPr>
          <a:xfrm>
            <a:off x="6686755" y="2369348"/>
            <a:ext cx="1134887" cy="932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7254198" y="2553623"/>
            <a:ext cx="9666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i-FI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grammar</a:t>
            </a:r>
            <a:r>
              <a:rPr lang="fi-FI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cxnSp>
        <p:nvCxnSpPr>
          <p:cNvPr id="16" name="Straight Arrow Connector 15"/>
          <p:cNvCxnSpPr>
            <a:stCxn id="11" idx="3"/>
            <a:endCxn id="12" idx="2"/>
          </p:cNvCxnSpPr>
          <p:nvPr/>
        </p:nvCxnSpPr>
        <p:spPr>
          <a:xfrm flipV="1">
            <a:off x="8993437" y="2560123"/>
            <a:ext cx="1072718" cy="880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 bwMode="auto">
          <a:xfrm>
            <a:off x="9618709" y="2907069"/>
            <a:ext cx="9666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i-FI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related</a:t>
            </a:r>
            <a:r>
              <a:rPr lang="fi-FI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9075208" y="4983855"/>
            <a:ext cx="19300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i-FI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annotation</a:t>
            </a:r>
            <a:r>
              <a:rPr lang="fi-FI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/1&gt;</a:t>
            </a:r>
          </a:p>
        </p:txBody>
      </p:sp>
      <p:cxnSp>
        <p:nvCxnSpPr>
          <p:cNvPr id="21" name="Straight Arrow Connector 20"/>
          <p:cNvCxnSpPr>
            <a:stCxn id="20" idx="0"/>
            <a:endCxn id="32" idx="2"/>
          </p:cNvCxnSpPr>
          <p:nvPr/>
        </p:nvCxnSpPr>
        <p:spPr>
          <a:xfrm flipH="1" flipV="1">
            <a:off x="9909143" y="4220053"/>
            <a:ext cx="131073" cy="763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 bwMode="auto">
          <a:xfrm>
            <a:off x="7776722" y="5885443"/>
            <a:ext cx="30328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8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fi-FI" sz="18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fi-FI" sz="18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8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can’t</a:t>
            </a:r>
            <a:r>
              <a:rPr lang="fi-FI" sz="18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8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</a:t>
            </a:r>
            <a:r>
              <a:rPr lang="fi-FI" sz="18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8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fi-FI" sz="18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?”</a:t>
            </a:r>
            <a:endParaRPr lang="fi-FI" sz="18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7" name="Straight Arrow Connector 26"/>
          <p:cNvCxnSpPr>
            <a:stCxn id="20" idx="2"/>
            <a:endCxn id="26" idx="0"/>
          </p:cNvCxnSpPr>
          <p:nvPr/>
        </p:nvCxnSpPr>
        <p:spPr>
          <a:xfrm flipH="1">
            <a:off x="9293163" y="5260854"/>
            <a:ext cx="747053" cy="62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 bwMode="auto">
          <a:xfrm>
            <a:off x="10042091" y="4435656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i-FI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fi-FI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8456431" y="5371852"/>
            <a:ext cx="10740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i-FI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bodyText</a:t>
            </a:r>
            <a:r>
              <a:rPr lang="fi-FI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8185915" y="3943054"/>
            <a:ext cx="34464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i-FI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contentdetail</a:t>
            </a:r>
            <a:r>
              <a:rPr lang="fi-FI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/1#grammar&gt;</a:t>
            </a:r>
            <a:endParaRPr lang="fi-FI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2994680" y="3110252"/>
            <a:ext cx="20678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i-FI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publication</a:t>
            </a:r>
            <a:r>
              <a:rPr lang="fi-FI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/1&gt;</a:t>
            </a:r>
          </a:p>
        </p:txBody>
      </p:sp>
      <p:cxnSp>
        <p:nvCxnSpPr>
          <p:cNvPr id="41" name="Straight Arrow Connector 40"/>
          <p:cNvCxnSpPr>
            <a:stCxn id="10" idx="2"/>
            <a:endCxn id="40" idx="0"/>
          </p:cNvCxnSpPr>
          <p:nvPr/>
        </p:nvCxnSpPr>
        <p:spPr>
          <a:xfrm flipH="1">
            <a:off x="4028617" y="2369348"/>
            <a:ext cx="2658138" cy="740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 bwMode="auto">
          <a:xfrm>
            <a:off x="2333304" y="4137165"/>
            <a:ext cx="11028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i-FI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fi-FI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/1&gt;</a:t>
            </a:r>
          </a:p>
        </p:txBody>
      </p:sp>
      <p:cxnSp>
        <p:nvCxnSpPr>
          <p:cNvPr id="45" name="Straight Arrow Connector 44"/>
          <p:cNvCxnSpPr>
            <a:stCxn id="40" idx="2"/>
            <a:endCxn id="44" idx="0"/>
          </p:cNvCxnSpPr>
          <p:nvPr/>
        </p:nvCxnSpPr>
        <p:spPr>
          <a:xfrm flipH="1">
            <a:off x="2884737" y="3387251"/>
            <a:ext cx="1143880" cy="749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 bwMode="auto">
          <a:xfrm>
            <a:off x="4832137" y="4139317"/>
            <a:ext cx="15164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&lt;dataset/1&gt;</a:t>
            </a:r>
          </a:p>
        </p:txBody>
      </p:sp>
      <p:cxnSp>
        <p:nvCxnSpPr>
          <p:cNvPr id="49" name="Straight Arrow Connector 48"/>
          <p:cNvCxnSpPr>
            <a:stCxn id="40" idx="2"/>
            <a:endCxn id="48" idx="0"/>
          </p:cNvCxnSpPr>
          <p:nvPr/>
        </p:nvCxnSpPr>
        <p:spPr>
          <a:xfrm>
            <a:off x="4028617" y="3387251"/>
            <a:ext cx="1561741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8" idx="1"/>
            <a:endCxn id="44" idx="3"/>
          </p:cNvCxnSpPr>
          <p:nvPr/>
        </p:nvCxnSpPr>
        <p:spPr>
          <a:xfrm flipH="1" flipV="1">
            <a:off x="3436170" y="4275665"/>
            <a:ext cx="1395967" cy="2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 bwMode="auto">
          <a:xfrm>
            <a:off x="3751113" y="4005923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i-FI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fi-FI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56" name="TextBox 55"/>
          <p:cNvSpPr txBox="1"/>
          <p:nvPr/>
        </p:nvSpPr>
        <p:spPr bwMode="auto">
          <a:xfrm>
            <a:off x="6087888" y="4898104"/>
            <a:ext cx="9650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i-FI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fi-FI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/1&gt;</a:t>
            </a:r>
          </a:p>
        </p:txBody>
      </p:sp>
      <p:sp>
        <p:nvSpPr>
          <p:cNvPr id="57" name="TextBox 56"/>
          <p:cNvSpPr txBox="1"/>
          <p:nvPr/>
        </p:nvSpPr>
        <p:spPr bwMode="auto">
          <a:xfrm>
            <a:off x="5510788" y="5876153"/>
            <a:ext cx="16542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122^^</a:t>
            </a:r>
            <a:r>
              <a:rPr lang="fi-FI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endParaRPr lang="fi-FI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8" name="Straight Arrow Connector 57"/>
          <p:cNvCxnSpPr>
            <a:stCxn id="56" idx="3"/>
            <a:endCxn id="11" idx="2"/>
          </p:cNvCxnSpPr>
          <p:nvPr/>
        </p:nvCxnSpPr>
        <p:spPr>
          <a:xfrm flipV="1">
            <a:off x="7052896" y="3578657"/>
            <a:ext cx="768746" cy="1457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6" idx="2"/>
            <a:endCxn id="57" idx="0"/>
          </p:cNvCxnSpPr>
          <p:nvPr/>
        </p:nvCxnSpPr>
        <p:spPr>
          <a:xfrm flipH="1">
            <a:off x="6337938" y="5175103"/>
            <a:ext cx="232454" cy="701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6" idx="0"/>
            <a:endCxn id="48" idx="2"/>
          </p:cNvCxnSpPr>
          <p:nvPr/>
        </p:nvCxnSpPr>
        <p:spPr>
          <a:xfrm flipH="1" flipV="1">
            <a:off x="5590358" y="4416316"/>
            <a:ext cx="980034" cy="481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 bwMode="auto">
          <a:xfrm>
            <a:off x="6614234" y="3843111"/>
            <a:ext cx="9666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i-FI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grammar</a:t>
            </a:r>
            <a:r>
              <a:rPr lang="fi-FI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5296814" y="5337659"/>
            <a:ext cx="9666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i-FI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absfreq</a:t>
            </a:r>
            <a:r>
              <a:rPr lang="fi-FI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44889" y="260649"/>
            <a:ext cx="1790671" cy="2160975"/>
          </a:xfrm>
          <a:prstGeom prst="rect">
            <a:avLst/>
          </a:prstGeom>
          <a:solidFill>
            <a:srgbClr val="156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9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5"/>
          <a:stretch/>
        </p:blipFill>
        <p:spPr>
          <a:xfrm>
            <a:off x="-168696" y="96682"/>
            <a:ext cx="2851564" cy="1892158"/>
          </a:xfr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889" y="2204864"/>
            <a:ext cx="1790671" cy="3960073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 bwMode="auto">
          <a:xfrm>
            <a:off x="8723431" y="1242323"/>
            <a:ext cx="27571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i-FI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grammar</a:t>
            </a:r>
            <a:r>
              <a:rPr lang="fi-FI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fi-FI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comparison</a:t>
            </a:r>
            <a:r>
              <a:rPr lang="fi-FI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cxnSp>
        <p:nvCxnSpPr>
          <p:cNvPr id="111" name="Straight Arrow Connector 110"/>
          <p:cNvCxnSpPr>
            <a:stCxn id="110" idx="2"/>
            <a:endCxn id="12" idx="0"/>
          </p:cNvCxnSpPr>
          <p:nvPr/>
        </p:nvCxnSpPr>
        <p:spPr>
          <a:xfrm flipH="1">
            <a:off x="10066155" y="1519322"/>
            <a:ext cx="35859" cy="763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 bwMode="auto">
          <a:xfrm>
            <a:off x="10188439" y="1752484"/>
            <a:ext cx="10740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i-FI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narrower</a:t>
            </a:r>
            <a:r>
              <a:rPr lang="fi-FI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041629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4889" y="260649"/>
            <a:ext cx="1790671" cy="2160975"/>
          </a:xfrm>
          <a:prstGeom prst="rect">
            <a:avLst/>
          </a:prstGeom>
          <a:solidFill>
            <a:srgbClr val="156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5"/>
          <a:stretch/>
        </p:blipFill>
        <p:spPr>
          <a:xfrm>
            <a:off x="-168696" y="96682"/>
            <a:ext cx="2851564" cy="189215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889" y="2187320"/>
            <a:ext cx="1790671" cy="396007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5B8CD0-6CAF-4B41-882F-488371DAAB13}" type="datetime1">
              <a:rPr lang="en-GB" smtClean="0"/>
              <a:t>06/06/2016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927650" y="692696"/>
            <a:ext cx="8832981" cy="1249544"/>
          </a:xfrm>
        </p:spPr>
        <p:txBody>
          <a:bodyPr/>
          <a:lstStyle/>
          <a:p>
            <a:r>
              <a:rPr lang="fi-FI" dirty="0" smtClean="0"/>
              <a:t>LCD UI</a:t>
            </a:r>
            <a:endParaRPr lang="fi-FI" dirty="0"/>
          </a:p>
        </p:txBody>
      </p:sp>
      <p:pic>
        <p:nvPicPr>
          <p:cNvPr id="10" name="officeArt object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"/>
          <a:stretch/>
        </p:blipFill>
        <p:spPr>
          <a:xfrm>
            <a:off x="3535479" y="1340768"/>
            <a:ext cx="6976521" cy="475274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7148473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4889" y="260649"/>
            <a:ext cx="1790671" cy="2160975"/>
          </a:xfrm>
          <a:prstGeom prst="rect">
            <a:avLst/>
          </a:prstGeom>
          <a:solidFill>
            <a:srgbClr val="156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5"/>
          <a:stretch/>
        </p:blipFill>
        <p:spPr>
          <a:xfrm>
            <a:off x="-168696" y="96682"/>
            <a:ext cx="2851564" cy="189215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889" y="2187320"/>
            <a:ext cx="1790671" cy="396007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5B8CD0-6CAF-4B41-882F-488371DAAB13}" type="datetime1">
              <a:rPr lang="en-GB" smtClean="0"/>
              <a:t>07/06/2016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for ELAG 2016 / Joonas Kesäniemi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927650" y="692696"/>
            <a:ext cx="8832981" cy="1249544"/>
          </a:xfrm>
        </p:spPr>
        <p:txBody>
          <a:bodyPr/>
          <a:lstStyle/>
          <a:p>
            <a:r>
              <a:rPr lang="fi-FI" dirty="0" smtClean="0"/>
              <a:t>LCD UI</a:t>
            </a:r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58" y="1341136"/>
            <a:ext cx="7686788" cy="47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367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Y_2016">
  <a:themeElements>
    <a:clrScheme name="HY2016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E4073"/>
      </a:accent1>
      <a:accent2>
        <a:srgbClr val="7B3CB4"/>
      </a:accent2>
      <a:accent3>
        <a:srgbClr val="45BC9F"/>
      </a:accent3>
      <a:accent4>
        <a:srgbClr val="A5E363"/>
      </a:accent4>
      <a:accent5>
        <a:srgbClr val="7ECEF1"/>
      </a:accent5>
      <a:accent6>
        <a:srgbClr val="FFE263"/>
      </a:accent6>
      <a:hlink>
        <a:srgbClr val="0091D0"/>
      </a:hlink>
      <a:folHlink>
        <a:srgbClr val="8C8A87"/>
      </a:folHlink>
    </a:clrScheme>
    <a:fontScheme name="HY2016">
      <a:majorFont>
        <a:latin typeface="Gotham Narrow Bold"/>
        <a:ea typeface="ＭＳ Ｐゴシック"/>
        <a:cs typeface="ＭＳ Ｐゴシック"/>
      </a:majorFont>
      <a:minorFont>
        <a:latin typeface="Gotham Narrow Book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Y_template_Gotham_Markkinointi_brand_widescreen_27042016.potx" id="{CCAA6D62-1E63-471F-9F4A-CDC90581BDA7}" vid="{ADB21D95-0BDD-481F-9D12-5A5E8DD0D17B}"/>
    </a:ext>
  </a:extLst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1749</Words>
  <Application>Microsoft Office PowerPoint</Application>
  <PresentationFormat>Widescreen</PresentationFormat>
  <Paragraphs>305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Courier New</vt:lpstr>
      <vt:lpstr>Gotham narrow bold</vt:lpstr>
      <vt:lpstr>Gotham narrow bold</vt:lpstr>
      <vt:lpstr>Gotham Narrow Book</vt:lpstr>
      <vt:lpstr>Gotham-Bold</vt:lpstr>
      <vt:lpstr>HY_2016</vt:lpstr>
      <vt:lpstr>Small data, big impact</vt:lpstr>
      <vt:lpstr>This page intentionally left (almost) blank</vt:lpstr>
      <vt:lpstr>Lift off  (sort of)</vt:lpstr>
      <vt:lpstr>Language change database (LCD)</vt:lpstr>
      <vt:lpstr>LCD technology</vt:lpstr>
      <vt:lpstr>LCD data</vt:lpstr>
      <vt:lpstr>LCD data example (simplified)</vt:lpstr>
      <vt:lpstr>LCD UI</vt:lpstr>
      <vt:lpstr>LCD UI</vt:lpstr>
      <vt:lpstr>PowerPoint Presentation</vt:lpstr>
      <vt:lpstr>PowerPoint Presentation</vt:lpstr>
      <vt:lpstr>PowerPoint Presentation</vt:lpstr>
      <vt:lpstr>the bigger picture</vt:lpstr>
      <vt:lpstr>UHOD</vt:lpstr>
      <vt:lpstr>UHOD &amp; lcd</vt:lpstr>
      <vt:lpstr>LCD ui search and retrieval</vt:lpstr>
      <vt:lpstr>UHOD concept</vt:lpstr>
      <vt:lpstr>UHOD concept</vt:lpstr>
      <vt:lpstr>Uhod concept</vt:lpstr>
      <vt:lpstr>What about impact?</vt:lpstr>
      <vt:lpstr>Impact on the library</vt:lpstr>
      <vt:lpstr>Thank you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2016-06-03T05:50:16Z</dcterms:created>
  <dcterms:modified xsi:type="dcterms:W3CDTF">2016-06-08T06:41:42Z</dcterms:modified>
</cp:coreProperties>
</file>